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23"/>
  </p:notesMasterIdLst>
  <p:sldIdLst>
    <p:sldId id="256" r:id="rId2"/>
    <p:sldId id="286" r:id="rId3"/>
    <p:sldId id="257" r:id="rId4"/>
    <p:sldId id="259" r:id="rId5"/>
    <p:sldId id="260" r:id="rId6"/>
    <p:sldId id="261" r:id="rId7"/>
    <p:sldId id="263" r:id="rId8"/>
    <p:sldId id="265" r:id="rId9"/>
    <p:sldId id="268" r:id="rId10"/>
    <p:sldId id="269" r:id="rId11"/>
    <p:sldId id="271" r:id="rId12"/>
    <p:sldId id="272" r:id="rId13"/>
    <p:sldId id="275" r:id="rId14"/>
    <p:sldId id="276" r:id="rId15"/>
    <p:sldId id="278" r:id="rId16"/>
    <p:sldId id="277" r:id="rId17"/>
    <p:sldId id="279" r:id="rId18"/>
    <p:sldId id="281" r:id="rId19"/>
    <p:sldId id="282" r:id="rId20"/>
    <p:sldId id="283" r:id="rId21"/>
    <p:sldId id="284" r:id="rId22"/>
  </p:sldIdLst>
  <p:sldSz cx="9144000" cy="5143500" type="screen16x9"/>
  <p:notesSz cx="6858000" cy="9144000"/>
  <p:embeddedFontLst>
    <p:embeddedFont>
      <p:font typeface="Wingdings 3" panose="05040102010807070707" pitchFamily="18" charset="2"/>
      <p:regular r:id="rId24"/>
    </p:embeddedFont>
    <p:embeddedFont>
      <p:font typeface="Montserrat" panose="020B0604020202020204" charset="0"/>
      <p:regular r:id="rId25"/>
      <p:bold r:id="rId26"/>
      <p:italic r:id="rId27"/>
      <p:boldItalic r:id="rId28"/>
    </p:embeddedFont>
    <p:embeddedFont>
      <p:font typeface="Century Gothic" panose="020B0502020202020204" pitchFamily="34" charset="0"/>
      <p:regular r:id="rId29"/>
      <p:bold r:id="rId30"/>
      <p:italic r:id="rId31"/>
      <p:boldItalic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95332" autoAdjust="0"/>
  </p:normalViewPr>
  <p:slideViewPr>
    <p:cSldViewPr snapToGrid="0">
      <p:cViewPr>
        <p:scale>
          <a:sx n="100" d="100"/>
          <a:sy n="100" d="100"/>
        </p:scale>
        <p:origin x="1003" y="24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cx:f>
        <cx:lvl ptCount="4">
          <cx:pt idx="0">TA/TO</cx:pt>
          <cx:pt idx="1">Direct</cx:pt>
          <cx:pt idx="2">Corporate </cx:pt>
          <cx:pt idx="3">GDS</cx:pt>
        </cx:lvl>
      </cx:strDim>
      <cx:numDim type="val">
        <cx:f>Sheet1!$B$2:$B$5</cx:f>
        <cx:lvl ptCount="4" formatCode="General">
          <cx:pt idx="0">79.099999999999994</cx:pt>
          <cx:pt idx="1">14.9</cx:pt>
          <cx:pt idx="2">5.7999999999999998</cx:pt>
          <cx:pt idx="3">0.20000000000000001</cx:pt>
        </cx:lvl>
      </cx:numDim>
    </cx:data>
  </cx:chartData>
  <cx:chart>
    <cx:title pos="t" align="ctr" overlay="0">
      <cx:tx>
        <cx:rich>
          <a:bodyPr rot="0" spcFirstLastPara="1" vertOverflow="ellipsis" vert="horz" wrap="square" lIns="38100" tIns="19050" rIns="38100" bIns="19050" anchor="ctr" anchorCtr="1" compatLnSpc="0"/>
          <a:lstStyle/>
          <a:p>
            <a:pPr algn="ctr" rtl="0">
              <a:defRPr sz="1862" b="0" i="0" u="none" strike="noStrike" kern="1200" spc="0" baseline="0">
                <a:solidFill>
                  <a:prstClr val="white">
                    <a:lumMod val="65000"/>
                    <a:lumOff val="35000"/>
                  </a:prstClr>
                </a:solidFill>
                <a:latin typeface="+mn-lt"/>
                <a:ea typeface="+mn-ea"/>
                <a:cs typeface="+mn-cs"/>
              </a:defRPr>
            </a:pPr>
            <a:r>
              <a:rPr kumimoji="0" lang="en-US" sz="1862" b="0" i="0" u="none" strike="noStrike" kern="1200" cap="none" spc="0" normalizeH="0" baseline="0" noProof="0">
                <a:ln>
                  <a:noFill/>
                </a:ln>
                <a:solidFill>
                  <a:prstClr val="white">
                    <a:lumMod val="65000"/>
                    <a:lumOff val="35000"/>
                  </a:prstClr>
                </a:solidFill>
                <a:effectLst/>
                <a:uLnTx/>
                <a:uFillTx/>
                <a:latin typeface="Century Gothic" panose="020B0502020202020204"/>
              </a:rPr>
              <a:t>%</a:t>
            </a:r>
          </a:p>
        </cx:rich>
      </cx:tx>
    </cx:title>
    <cx:plotArea>
      <cx:plotAreaRegion>
        <cx:series layoutId="clusteredColumn" uniqueId="{0DDCFD09-A5F9-4E18-9E21-22860BE39ECC}">
          <cx:tx>
            <cx:txData>
              <cx:f>Sheet1!$B$1</cx:f>
              <cx:v>%</cx:v>
            </cx:txData>
          </cx:tx>
          <cx:dataId val="0"/>
          <cx:layoutPr>
            <cx:aggregation/>
          </cx:layoutPr>
          <cx:axisId val="1"/>
        </cx:series>
        <cx:series layoutId="paretoLine" ownerIdx="0" uniqueId="{B816DE02-5D29-47C6-BB9A-4E4273D06B4C}">
          <cx:axisId val="2"/>
        </cx:series>
      </cx:plotAreaRegion>
      <cx:axis id="0">
        <cx:catScaling/>
        <cx:tickLabels/>
      </cx:axis>
      <cx:axis id="1">
        <cx:valScaling/>
        <cx:majorGridlines/>
        <cx:tickLabels/>
      </cx:axis>
      <cx:axis id="2">
        <cx:valScaling max="1" min="0"/>
        <cx:units unit="percentage"/>
        <cx:tickLabels/>
      </cx:axis>
    </cx:plotArea>
    <cx:legend pos="b" align="ctr"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7/30/2022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9592557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7/30/2022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4294704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smtClean="0"/>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7/30/2022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2294781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smtClean="0"/>
              <a:t>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7/30/2022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7037781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7/30/2022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8082734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smtClean="0"/>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7/30/2022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8685696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smtClean="0"/>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7/30/2022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3975614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7/30/2022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84447607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7/30/2022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125700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7/30/2022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5005988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7/30/2022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6487215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7/30/2022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28915730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7/30/2022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931524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7/30/2022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1809821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7/30/2022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7846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smtClean="0"/>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7/30/2022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16347456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7/30/2022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6162275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4AAD347D-5ACD-4C99-B74B-A9C85AD731AF}" type="datetimeFigureOut">
              <a:rPr lang="en-US" smtClean="0"/>
              <a:t>7/30/2022</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5838308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sldNum="0"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jfif"/><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8.jfif"/></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8.jfif"/><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8.jfif"/><Relationship Id="rId4" Type="http://schemas.openxmlformats.org/officeDocument/2006/relationships/image" Target="../media/image240.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8.jfif"/></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8.jfif"/><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8.jfif"/><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5" Type="http://schemas.openxmlformats.org/officeDocument/2006/relationships/image" Target="../media/image8.jfif"/><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8.jfif"/></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8.jfif"/></Relationships>
</file>

<file path=ppt/slides/_rels/slide2.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10.png"/><Relationship Id="rId7" Type="http://schemas.openxmlformats.org/officeDocument/2006/relationships/image" Target="../media/image14.jfif"/><Relationship Id="rId2" Type="http://schemas.openxmlformats.org/officeDocument/2006/relationships/image" Target="../media/image9.jpeg"/><Relationship Id="rId1" Type="http://schemas.openxmlformats.org/officeDocument/2006/relationships/slideLayout" Target="../slideLayouts/slideLayout4.xml"/><Relationship Id="rId6" Type="http://schemas.openxmlformats.org/officeDocument/2006/relationships/image" Target="../media/image13.jfif"/><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image" Target="../media/image43.jp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2" Type="http://schemas.openxmlformats.org/officeDocument/2006/relationships/image" Target="../media/image8.jf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f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f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f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jf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8.jfif"/><Relationship Id="rId5" Type="http://schemas.openxmlformats.org/officeDocument/2006/relationships/image" Target="../media/image18.JP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image" Target="../media/image1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5750" y="214745"/>
            <a:ext cx="8512500" cy="3941619"/>
          </a:xfrm>
          <a:prstGeom prst="rect">
            <a:avLst/>
          </a:prstGeom>
          <a:noFill/>
          <a:ln>
            <a:solidFill>
              <a:schemeClr val="tx2">
                <a:lumMod val="75000"/>
              </a:schemeClr>
            </a:solid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  </a:t>
            </a:r>
            <a:r>
              <a:rPr lang="en-GB" sz="4200" b="1" dirty="0" smtClean="0">
                <a:solidFill>
                  <a:srgbClr val="CC0000"/>
                </a:solidFill>
                <a:latin typeface="Montserrat"/>
                <a:ea typeface="Montserrat"/>
                <a:cs typeface="Montserrat"/>
                <a:sym typeface="Montserrat"/>
              </a:rPr>
              <a:t>        </a:t>
            </a:r>
            <a:r>
              <a:rPr lang="en-GB" sz="4200" b="1" dirty="0">
                <a:solidFill>
                  <a:srgbClr val="CC0000"/>
                </a:solidFill>
                <a:latin typeface="Montserrat"/>
                <a:ea typeface="Montserrat"/>
                <a:cs typeface="Montserrat"/>
                <a:sym typeface="Montserrat"/>
              </a:rPr>
              <a:t>Capstone </a:t>
            </a:r>
            <a:r>
              <a:rPr lang="en-GB" sz="4200" b="1" dirty="0" smtClean="0">
                <a:solidFill>
                  <a:srgbClr val="CC0000"/>
                </a:solidFill>
                <a:latin typeface="Montserrat"/>
                <a:ea typeface="Montserrat"/>
                <a:cs typeface="Montserrat"/>
                <a:sym typeface="Montserrat"/>
              </a:rPr>
              <a:t>Project-</a:t>
            </a:r>
            <a:r>
              <a:rPr lang="en-GB" sz="4200" b="1" dirty="0">
                <a:solidFill>
                  <a:srgbClr val="CC0000"/>
                </a:solidFill>
                <a:latin typeface="Montserrat"/>
                <a:ea typeface="Montserrat"/>
                <a:cs typeface="Montserrat"/>
                <a:sym typeface="Montserrat"/>
              </a:rPr>
              <a:t>I</a:t>
            </a:r>
            <a:endParaRPr sz="4200" b="1" dirty="0" smtClean="0">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3600" b="1" dirty="0" smtClean="0">
                <a:solidFill>
                  <a:schemeClr val="lt1"/>
                </a:solidFill>
                <a:latin typeface="Montserrat"/>
                <a:ea typeface="Montserrat"/>
                <a:cs typeface="Montserrat"/>
                <a:sym typeface="Montserrat"/>
              </a:rPr>
              <a:t>EDA on Hotel Booking Analysis</a:t>
            </a:r>
            <a:br>
              <a:rPr lang="en-GB" sz="3600" b="1" dirty="0" smtClean="0">
                <a:solidFill>
                  <a:schemeClr val="lt1"/>
                </a:solidFill>
                <a:latin typeface="Montserrat"/>
                <a:ea typeface="Montserrat"/>
                <a:cs typeface="Montserrat"/>
                <a:sym typeface="Montserrat"/>
              </a:rPr>
            </a:br>
            <a:r>
              <a:rPr lang="en-GB" sz="3600" b="1" dirty="0" smtClean="0">
                <a:solidFill>
                  <a:schemeClr val="lt1"/>
                </a:solidFill>
                <a:latin typeface="Montserrat"/>
                <a:ea typeface="Montserrat"/>
                <a:cs typeface="Montserrat"/>
                <a:sym typeface="Montserrat"/>
              </a:rPr>
              <a:t>by </a:t>
            </a:r>
            <a:br>
              <a:rPr lang="en-GB" sz="3600" b="1" dirty="0" smtClean="0">
                <a:solidFill>
                  <a:schemeClr val="lt1"/>
                </a:solidFill>
                <a:latin typeface="Montserrat"/>
                <a:ea typeface="Montserrat"/>
                <a:cs typeface="Montserrat"/>
                <a:sym typeface="Montserrat"/>
              </a:rPr>
            </a:br>
            <a:r>
              <a:rPr lang="en-GB" sz="3600" b="1" dirty="0" err="1" smtClean="0">
                <a:solidFill>
                  <a:schemeClr val="lt1"/>
                </a:solidFill>
                <a:latin typeface="Montserrat"/>
                <a:ea typeface="Montserrat"/>
                <a:cs typeface="Montserrat"/>
                <a:sym typeface="Montserrat"/>
              </a:rPr>
              <a:t>Ashveen</a:t>
            </a:r>
            <a:r>
              <a:rPr lang="en-GB" sz="3600" b="1" dirty="0" smtClean="0">
                <a:solidFill>
                  <a:schemeClr val="lt1"/>
                </a:solidFill>
                <a:latin typeface="Montserrat"/>
                <a:ea typeface="Montserrat"/>
                <a:cs typeface="Montserrat"/>
                <a:sym typeface="Montserrat"/>
              </a:rPr>
              <a:t> Kumar Verma</a:t>
            </a:r>
            <a:br>
              <a:rPr lang="en-GB" sz="3600" b="1" dirty="0" smtClean="0">
                <a:solidFill>
                  <a:schemeClr val="lt1"/>
                </a:solidFill>
                <a:latin typeface="Montserrat"/>
                <a:ea typeface="Montserrat"/>
                <a:cs typeface="Montserrat"/>
                <a:sym typeface="Montserrat"/>
              </a:rPr>
            </a:br>
            <a:r>
              <a:rPr lang="en-GB" sz="3600" b="1" dirty="0" smtClean="0">
                <a:solidFill>
                  <a:schemeClr val="lt1"/>
                </a:solidFill>
                <a:latin typeface="Montserrat"/>
                <a:ea typeface="Montserrat"/>
                <a:cs typeface="Montserrat"/>
                <a:sym typeface="Montserrat"/>
              </a:rPr>
              <a:t>(Self)</a:t>
            </a:r>
            <a:endParaRPr sz="3600" b="1" dirty="0" smtClean="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5601" t="12689" r="23842" b="34919"/>
          <a:stretch/>
        </p:blipFill>
        <p:spPr>
          <a:xfrm>
            <a:off x="7114309" y="2757055"/>
            <a:ext cx="1503219" cy="184800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841" y="2382787"/>
            <a:ext cx="3362382" cy="1891340"/>
          </a:xfrm>
          <a:prstGeom prst="ellipse">
            <a:avLst/>
          </a:prstGeom>
          <a:ln>
            <a:noFill/>
          </a:ln>
          <a:effectLst>
            <a:softEdge rad="11250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2420" y="238990"/>
            <a:ext cx="356436" cy="35643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FFFF00"/>
                </a:solidFill>
              </a:rPr>
              <a:t>Exploratory Data Analysis(EDA)</a:t>
            </a:r>
            <a:endParaRPr lang="en-IN" b="1" dirty="0">
              <a:solidFill>
                <a:srgbClr val="FFFF00"/>
              </a:solidFill>
            </a:endParaRPr>
          </a:p>
        </p:txBody>
      </p:sp>
      <p:pic>
        <p:nvPicPr>
          <p:cNvPr id="4" name="Content Placeholder 3"/>
          <p:cNvPicPr>
            <a:picLocks noGrp="1" noChangeAspect="1"/>
          </p:cNvPicPr>
          <p:nvPr>
            <p:ph idx="1"/>
          </p:nvPr>
        </p:nvPicPr>
        <p:blipFill>
          <a:blip r:embed="rId2"/>
          <a:stretch>
            <a:fillRect/>
          </a:stretch>
        </p:blipFill>
        <p:spPr>
          <a:xfrm>
            <a:off x="87087" y="986972"/>
            <a:ext cx="4383313" cy="3055257"/>
          </a:xfrm>
          <a:prstGeom prst="rect">
            <a:avLst/>
          </a:prstGeom>
        </p:spPr>
      </p:pic>
      <p:pic>
        <p:nvPicPr>
          <p:cNvPr id="5" name="Picture 4"/>
          <p:cNvPicPr>
            <a:picLocks noChangeAspect="1"/>
          </p:cNvPicPr>
          <p:nvPr/>
        </p:nvPicPr>
        <p:blipFill>
          <a:blip r:embed="rId3"/>
          <a:stretch>
            <a:fillRect/>
          </a:stretch>
        </p:blipFill>
        <p:spPr>
          <a:xfrm>
            <a:off x="4630056" y="1110344"/>
            <a:ext cx="4354287" cy="271417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4798" y="275007"/>
            <a:ext cx="356436" cy="356436"/>
          </a:xfrm>
          <a:prstGeom prst="rect">
            <a:avLst/>
          </a:prstGeom>
        </p:spPr>
      </p:pic>
    </p:spTree>
    <p:extLst>
      <p:ext uri="{BB962C8B-B14F-4D97-AF65-F5344CB8AC3E}">
        <p14:creationId xmlns:p14="http://schemas.microsoft.com/office/powerpoint/2010/main" val="200249734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94343"/>
            <a:ext cx="7053542" cy="616857"/>
          </a:xfrm>
        </p:spPr>
        <p:txBody>
          <a:bodyPr/>
          <a:lstStyle/>
          <a:p>
            <a:r>
              <a:rPr lang="en-IN" b="1" dirty="0">
                <a:solidFill>
                  <a:srgbClr val="FFFF00"/>
                </a:solidFill>
              </a:rPr>
              <a:t>Exploratory Data Analysis(EDA)</a:t>
            </a:r>
            <a:endParaRPr lang="en-IN" dirty="0"/>
          </a:p>
        </p:txBody>
      </p:sp>
      <p:pic>
        <p:nvPicPr>
          <p:cNvPr id="5" name="Content Placeholder 4"/>
          <p:cNvPicPr>
            <a:picLocks noGrp="1" noChangeAspect="1"/>
          </p:cNvPicPr>
          <p:nvPr>
            <p:ph sz="half" idx="1"/>
          </p:nvPr>
        </p:nvPicPr>
        <p:blipFill>
          <a:blip r:embed="rId2"/>
          <a:stretch>
            <a:fillRect/>
          </a:stretch>
        </p:blipFill>
        <p:spPr>
          <a:xfrm>
            <a:off x="65313" y="711201"/>
            <a:ext cx="4426857" cy="2387600"/>
          </a:xfrm>
          <a:prstGeom prst="rect">
            <a:avLst/>
          </a:prstGeom>
        </p:spPr>
      </p:pic>
      <p:sp>
        <p:nvSpPr>
          <p:cNvPr id="4" name="Content Placeholder 3"/>
          <p:cNvSpPr>
            <a:spLocks noGrp="1"/>
          </p:cNvSpPr>
          <p:nvPr>
            <p:ph sz="half" idx="2"/>
          </p:nvPr>
        </p:nvSpPr>
        <p:spPr>
          <a:xfrm>
            <a:off x="1" y="3222171"/>
            <a:ext cx="4492169" cy="1470082"/>
          </a:xfrm>
        </p:spPr>
        <p:txBody>
          <a:bodyPr/>
          <a:lstStyle/>
          <a:p>
            <a:r>
              <a:rPr lang="en-IN" dirty="0" smtClean="0"/>
              <a:t>Conclusion:- </a:t>
            </a:r>
          </a:p>
          <a:p>
            <a:r>
              <a:rPr lang="en-IN" dirty="0" smtClean="0"/>
              <a:t>The graph shows agent no. 9 has maximum number of bookings and Agent number 8 have lowest number of bookings</a:t>
            </a:r>
            <a:endParaRPr lang="en-IN" dirty="0"/>
          </a:p>
        </p:txBody>
      </p:sp>
      <p:pic>
        <p:nvPicPr>
          <p:cNvPr id="6" name="Picture 5"/>
          <p:cNvPicPr>
            <a:picLocks noChangeAspect="1"/>
          </p:cNvPicPr>
          <p:nvPr/>
        </p:nvPicPr>
        <p:blipFill>
          <a:blip r:embed="rId3"/>
          <a:stretch>
            <a:fillRect/>
          </a:stretch>
        </p:blipFill>
        <p:spPr>
          <a:xfrm>
            <a:off x="4651829" y="928687"/>
            <a:ext cx="3708400" cy="2859541"/>
          </a:xfrm>
          <a:prstGeom prst="rect">
            <a:avLst/>
          </a:prstGeom>
        </p:spPr>
      </p:pic>
      <p:pic>
        <p:nvPicPr>
          <p:cNvPr id="7" name="Picture 6"/>
          <p:cNvPicPr>
            <a:picLocks noChangeAspect="1"/>
          </p:cNvPicPr>
          <p:nvPr/>
        </p:nvPicPr>
        <p:blipFill>
          <a:blip r:embed="rId4"/>
          <a:stretch>
            <a:fillRect/>
          </a:stretch>
        </p:blipFill>
        <p:spPr>
          <a:xfrm>
            <a:off x="4341131" y="4005715"/>
            <a:ext cx="4582894" cy="17570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9591" y="285290"/>
            <a:ext cx="356436" cy="356436"/>
          </a:xfrm>
          <a:prstGeom prst="rect">
            <a:avLst/>
          </a:prstGeom>
        </p:spPr>
      </p:pic>
    </p:spTree>
    <p:extLst>
      <p:ext uri="{BB962C8B-B14F-4D97-AF65-F5344CB8AC3E}">
        <p14:creationId xmlns:p14="http://schemas.microsoft.com/office/powerpoint/2010/main" val="2170715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72572"/>
            <a:ext cx="7334926" cy="609600"/>
          </a:xfrm>
        </p:spPr>
        <p:txBody>
          <a:bodyPr/>
          <a:lstStyle/>
          <a:p>
            <a:r>
              <a:rPr lang="en-IN" b="1" dirty="0">
                <a:solidFill>
                  <a:srgbClr val="FFFF00"/>
                </a:solidFill>
              </a:rPr>
              <a:t>Exploratory Data Analysis(EDA)</a:t>
            </a:r>
            <a:endParaRPr lang="en-IN" dirty="0"/>
          </a:p>
        </p:txBody>
      </p:sp>
      <p:pic>
        <p:nvPicPr>
          <p:cNvPr id="5" name="Content Placeholder 4"/>
          <p:cNvPicPr>
            <a:picLocks noGrp="1" noChangeAspect="1"/>
          </p:cNvPicPr>
          <p:nvPr>
            <p:ph sz="half" idx="1"/>
          </p:nvPr>
        </p:nvPicPr>
        <p:blipFill>
          <a:blip r:embed="rId2"/>
          <a:stretch>
            <a:fillRect/>
          </a:stretch>
        </p:blipFill>
        <p:spPr>
          <a:xfrm>
            <a:off x="203200" y="682172"/>
            <a:ext cx="8040914" cy="2344057"/>
          </a:xfrm>
          <a:prstGeom prst="rect">
            <a:avLst/>
          </a:prstGeom>
        </p:spPr>
      </p:pic>
      <mc:AlternateContent xmlns:mc="http://schemas.openxmlformats.org/markup-compatibility/2006" xmlns:cx1="http://schemas.microsoft.com/office/drawing/2015/9/8/chartex">
        <mc:Choice Requires="cx1">
          <p:graphicFrame>
            <p:nvGraphicFramePr>
              <p:cNvPr id="8" name="Content Placeholder 7"/>
              <p:cNvGraphicFramePr>
                <a:graphicFrameLocks noGrp="1"/>
              </p:cNvGraphicFramePr>
              <p:nvPr>
                <p:ph sz="half" idx="2"/>
                <p:extLst>
                  <p:ext uri="{D42A27DB-BD31-4B8C-83A1-F6EECF244321}">
                    <p14:modId xmlns:p14="http://schemas.microsoft.com/office/powerpoint/2010/main" val="1233174470"/>
                  </p:ext>
                </p:extLst>
              </p:nvPr>
            </p:nvGraphicFramePr>
            <p:xfrm>
              <a:off x="449943" y="2924629"/>
              <a:ext cx="6074228" cy="2322285"/>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ontent Placeholder 7"/>
              <p:cNvPicPr>
                <a:picLocks noGrp="1" noRot="1" noChangeAspect="1" noMove="1" noResize="1" noEditPoints="1" noAdjustHandles="1" noChangeArrowheads="1" noChangeShapeType="1"/>
              </p:cNvPicPr>
              <p:nvPr/>
            </p:nvPicPr>
            <p:blipFill>
              <a:blip r:embed="rId4"/>
              <a:stretch>
                <a:fillRect/>
              </a:stretch>
            </p:blipFill>
            <p:spPr>
              <a:xfrm>
                <a:off x="449943" y="2924629"/>
                <a:ext cx="6074228" cy="2322285"/>
              </a:xfrm>
              <a:prstGeom prst="rect">
                <a:avLst/>
              </a:prstGeom>
            </p:spPr>
          </p:pic>
        </mc:Fallback>
      </mc:AlternateContent>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7678" y="199154"/>
            <a:ext cx="356436" cy="356436"/>
          </a:xfrm>
          <a:prstGeom prst="rect">
            <a:avLst/>
          </a:prstGeom>
        </p:spPr>
      </p:pic>
    </p:spTree>
    <p:extLst>
      <p:ext uri="{BB962C8B-B14F-4D97-AF65-F5344CB8AC3E}">
        <p14:creationId xmlns:p14="http://schemas.microsoft.com/office/powerpoint/2010/main" val="40898196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9538"/>
            <a:ext cx="7053542" cy="654691"/>
          </a:xfrm>
        </p:spPr>
        <p:txBody>
          <a:bodyPr/>
          <a:lstStyle/>
          <a:p>
            <a:r>
              <a:rPr lang="en-IN" b="1" dirty="0">
                <a:solidFill>
                  <a:srgbClr val="FFFF00"/>
                </a:solidFill>
              </a:rPr>
              <a:t>Exploratory Data Analysis(EDA)</a:t>
            </a:r>
            <a:endParaRPr lang="en-IN" dirty="0"/>
          </a:p>
        </p:txBody>
      </p:sp>
      <p:pic>
        <p:nvPicPr>
          <p:cNvPr id="5" name="Content Placeholder 4"/>
          <p:cNvPicPr>
            <a:picLocks noGrp="1" noChangeAspect="1"/>
          </p:cNvPicPr>
          <p:nvPr>
            <p:ph sz="half" idx="1"/>
          </p:nvPr>
        </p:nvPicPr>
        <p:blipFill>
          <a:blip r:embed="rId2"/>
          <a:stretch>
            <a:fillRect/>
          </a:stretch>
        </p:blipFill>
        <p:spPr>
          <a:xfrm>
            <a:off x="173945" y="994228"/>
            <a:ext cx="3846512" cy="2322286"/>
          </a:xfrm>
          <a:prstGeom prst="rect">
            <a:avLst/>
          </a:prstGeom>
        </p:spPr>
      </p:pic>
      <p:sp>
        <p:nvSpPr>
          <p:cNvPr id="4" name="Content Placeholder 3"/>
          <p:cNvSpPr>
            <a:spLocks noGrp="1"/>
          </p:cNvSpPr>
          <p:nvPr>
            <p:ph sz="half" idx="2"/>
          </p:nvPr>
        </p:nvSpPr>
        <p:spPr>
          <a:xfrm>
            <a:off x="173945" y="3418114"/>
            <a:ext cx="4006170" cy="1274139"/>
          </a:xfrm>
        </p:spPr>
        <p:txBody>
          <a:bodyPr/>
          <a:lstStyle/>
          <a:p>
            <a:r>
              <a:rPr lang="en-IN" dirty="0" smtClean="0"/>
              <a:t>BB(bed &amp; </a:t>
            </a:r>
            <a:r>
              <a:rPr lang="en-IN" dirty="0" err="1" smtClean="0"/>
              <a:t>Beakfast</a:t>
            </a:r>
            <a:r>
              <a:rPr lang="en-IN" dirty="0" smtClean="0"/>
              <a:t> ) is the most </a:t>
            </a:r>
            <a:r>
              <a:rPr lang="en-IN" dirty="0" err="1" smtClean="0"/>
              <a:t>preffered</a:t>
            </a:r>
            <a:r>
              <a:rPr lang="en-IN" dirty="0" smtClean="0"/>
              <a:t> type of meal by the guests.</a:t>
            </a:r>
          </a:p>
          <a:p>
            <a:r>
              <a:rPr lang="en-IN" dirty="0" smtClean="0"/>
              <a:t>Full board (FB) is least </a:t>
            </a:r>
            <a:r>
              <a:rPr lang="en-IN" dirty="0" err="1" smtClean="0"/>
              <a:t>preffered</a:t>
            </a:r>
            <a:r>
              <a:rPr lang="en-IN" dirty="0" smtClean="0"/>
              <a:t>.</a:t>
            </a:r>
          </a:p>
          <a:p>
            <a:r>
              <a:rPr lang="en-IN" dirty="0" smtClean="0"/>
              <a:t>HB and SC are equally preferred.</a:t>
            </a:r>
          </a:p>
          <a:p>
            <a:endParaRPr lang="en-IN" dirty="0"/>
          </a:p>
        </p:txBody>
      </p:sp>
      <p:pic>
        <p:nvPicPr>
          <p:cNvPr id="6" name="Picture 5"/>
          <p:cNvPicPr>
            <a:picLocks noChangeAspect="1"/>
          </p:cNvPicPr>
          <p:nvPr/>
        </p:nvPicPr>
        <p:blipFill>
          <a:blip r:embed="rId3"/>
          <a:stretch>
            <a:fillRect/>
          </a:stretch>
        </p:blipFill>
        <p:spPr>
          <a:xfrm>
            <a:off x="4078514" y="994227"/>
            <a:ext cx="4847771" cy="2423887"/>
          </a:xfrm>
          <a:prstGeom prst="rect">
            <a:avLst/>
          </a:prstGeom>
        </p:spPr>
      </p:pic>
      <p:sp>
        <p:nvSpPr>
          <p:cNvPr id="8" name="Rectangle 7"/>
          <p:cNvSpPr/>
          <p:nvPr/>
        </p:nvSpPr>
        <p:spPr>
          <a:xfrm>
            <a:off x="4325257" y="3621314"/>
            <a:ext cx="4521200" cy="4514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Most of the people stay In city hotel.</a:t>
            </a:r>
            <a:endParaRPr lang="en-IN"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5769" y="247507"/>
            <a:ext cx="356436" cy="356436"/>
          </a:xfrm>
          <a:prstGeom prst="rect">
            <a:avLst/>
          </a:prstGeom>
        </p:spPr>
      </p:pic>
    </p:spTree>
    <p:extLst>
      <p:ext uri="{BB962C8B-B14F-4D97-AF65-F5344CB8AC3E}">
        <p14:creationId xmlns:p14="http://schemas.microsoft.com/office/powerpoint/2010/main" val="1291264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9538"/>
            <a:ext cx="7053542" cy="676462"/>
          </a:xfrm>
        </p:spPr>
        <p:txBody>
          <a:bodyPr/>
          <a:lstStyle/>
          <a:p>
            <a:r>
              <a:rPr lang="en-IN" b="1" dirty="0">
                <a:solidFill>
                  <a:srgbClr val="FFFF00"/>
                </a:solidFill>
              </a:rPr>
              <a:t>Exploratory Data Analysis(EDA)</a:t>
            </a:r>
            <a:endParaRPr lang="en-IN" dirty="0"/>
          </a:p>
        </p:txBody>
      </p:sp>
      <p:pic>
        <p:nvPicPr>
          <p:cNvPr id="5" name="Content Placeholder 4"/>
          <p:cNvPicPr>
            <a:picLocks noGrp="1" noChangeAspect="1"/>
          </p:cNvPicPr>
          <p:nvPr>
            <p:ph sz="half" idx="1"/>
          </p:nvPr>
        </p:nvPicPr>
        <p:blipFill>
          <a:blip r:embed="rId2"/>
          <a:stretch>
            <a:fillRect/>
          </a:stretch>
        </p:blipFill>
        <p:spPr>
          <a:xfrm>
            <a:off x="827088" y="1568515"/>
            <a:ext cx="3297237" cy="2408399"/>
          </a:xfrm>
          <a:prstGeom prst="rect">
            <a:avLst/>
          </a:prstGeom>
        </p:spPr>
      </p:pic>
      <p:pic>
        <p:nvPicPr>
          <p:cNvPr id="6" name="Content Placeholder 5"/>
          <p:cNvPicPr>
            <a:picLocks noGrp="1" noChangeAspect="1"/>
          </p:cNvPicPr>
          <p:nvPr>
            <p:ph sz="half" idx="2"/>
          </p:nvPr>
        </p:nvPicPr>
        <p:blipFill>
          <a:blip r:embed="rId3"/>
          <a:stretch>
            <a:fillRect/>
          </a:stretch>
        </p:blipFill>
        <p:spPr>
          <a:xfrm>
            <a:off x="4240213" y="1568516"/>
            <a:ext cx="3297237" cy="2408398"/>
          </a:xfrm>
          <a:prstGeom prst="rect">
            <a:avLst/>
          </a:prstGeom>
        </p:spPr>
      </p:pic>
      <p:pic>
        <p:nvPicPr>
          <p:cNvPr id="7" name="Picture 6"/>
          <p:cNvPicPr>
            <a:picLocks noChangeAspect="1"/>
          </p:cNvPicPr>
          <p:nvPr/>
        </p:nvPicPr>
        <p:blipFill>
          <a:blip r:embed="rId4"/>
          <a:stretch>
            <a:fillRect/>
          </a:stretch>
        </p:blipFill>
        <p:spPr>
          <a:xfrm>
            <a:off x="2982686" y="4381791"/>
            <a:ext cx="5077902" cy="29527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2370" y="240632"/>
            <a:ext cx="356436" cy="356436"/>
          </a:xfrm>
          <a:prstGeom prst="rect">
            <a:avLst/>
          </a:prstGeom>
        </p:spPr>
      </p:pic>
    </p:spTree>
    <p:extLst>
      <p:ext uri="{BB962C8B-B14F-4D97-AF65-F5344CB8AC3E}">
        <p14:creationId xmlns:p14="http://schemas.microsoft.com/office/powerpoint/2010/main" val="11474840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9538"/>
            <a:ext cx="7053542" cy="596633"/>
          </a:xfrm>
        </p:spPr>
        <p:txBody>
          <a:bodyPr/>
          <a:lstStyle/>
          <a:p>
            <a:r>
              <a:rPr lang="en-IN" b="1" dirty="0">
                <a:solidFill>
                  <a:srgbClr val="FFFF00"/>
                </a:solidFill>
              </a:rPr>
              <a:t>Exploratory Data Analysis(EDA)</a:t>
            </a:r>
            <a:endParaRPr lang="en-IN" dirty="0"/>
          </a:p>
        </p:txBody>
      </p:sp>
      <p:pic>
        <p:nvPicPr>
          <p:cNvPr id="5" name="Content Placeholder 4"/>
          <p:cNvPicPr>
            <a:picLocks noGrp="1" noChangeAspect="1"/>
          </p:cNvPicPr>
          <p:nvPr>
            <p:ph sz="half" idx="1"/>
          </p:nvPr>
        </p:nvPicPr>
        <p:blipFill>
          <a:blip r:embed="rId2"/>
          <a:stretch>
            <a:fillRect/>
          </a:stretch>
        </p:blipFill>
        <p:spPr>
          <a:xfrm>
            <a:off x="484584" y="1542069"/>
            <a:ext cx="3399159" cy="2448489"/>
          </a:xfrm>
          <a:prstGeom prst="rect">
            <a:avLst/>
          </a:prstGeom>
        </p:spPr>
      </p:pic>
      <p:pic>
        <p:nvPicPr>
          <p:cNvPr id="9" name="Content Placeholder 8"/>
          <p:cNvPicPr>
            <a:picLocks noGrp="1" noChangeAspect="1"/>
          </p:cNvPicPr>
          <p:nvPr>
            <p:ph sz="half" idx="2"/>
          </p:nvPr>
        </p:nvPicPr>
        <p:blipFill>
          <a:blip r:embed="rId3"/>
          <a:stretch>
            <a:fillRect/>
          </a:stretch>
        </p:blipFill>
        <p:spPr>
          <a:xfrm>
            <a:off x="4240213" y="1542069"/>
            <a:ext cx="3829730" cy="2384045"/>
          </a:xfrm>
          <a:prstGeom prst="rect">
            <a:avLst/>
          </a:prstGeom>
        </p:spPr>
      </p:pic>
      <p:pic>
        <p:nvPicPr>
          <p:cNvPr id="8" name="Picture 7"/>
          <p:cNvPicPr>
            <a:picLocks noChangeAspect="1"/>
          </p:cNvPicPr>
          <p:nvPr/>
        </p:nvPicPr>
        <p:blipFill>
          <a:blip r:embed="rId4"/>
          <a:stretch>
            <a:fillRect/>
          </a:stretch>
        </p:blipFill>
        <p:spPr>
          <a:xfrm>
            <a:off x="335189" y="4367722"/>
            <a:ext cx="3801382" cy="115832"/>
          </a:xfrm>
          <a:prstGeom prst="rect">
            <a:avLst/>
          </a:prstGeom>
        </p:spPr>
      </p:pic>
      <p:sp>
        <p:nvSpPr>
          <p:cNvPr id="10" name="Rounded Rectangle 9"/>
          <p:cNvSpPr/>
          <p:nvPr/>
        </p:nvSpPr>
        <p:spPr>
          <a:xfrm>
            <a:off x="4240214" y="4074812"/>
            <a:ext cx="390955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GDS channel brings higher revenue generating deals for City hotel, in contrast to that most bookings come via TA/TO. City Hotel can work to increase outreach on GDS channels to get more higher revenue generating deals.</a:t>
            </a:r>
            <a:endParaRPr lang="en-IN" sz="900"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1725" y="339538"/>
            <a:ext cx="356436" cy="356436"/>
          </a:xfrm>
          <a:prstGeom prst="rect">
            <a:avLst/>
          </a:prstGeom>
        </p:spPr>
      </p:pic>
    </p:spTree>
    <p:extLst>
      <p:ext uri="{BB962C8B-B14F-4D97-AF65-F5344CB8AC3E}">
        <p14:creationId xmlns:p14="http://schemas.microsoft.com/office/powerpoint/2010/main" val="235472336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9538"/>
            <a:ext cx="7053542" cy="632919"/>
          </a:xfrm>
        </p:spPr>
        <p:txBody>
          <a:bodyPr/>
          <a:lstStyle/>
          <a:p>
            <a:r>
              <a:rPr lang="en-IN" b="1" dirty="0">
                <a:solidFill>
                  <a:srgbClr val="FFFF00"/>
                </a:solidFill>
              </a:rPr>
              <a:t>Exploratory Data Analysis(EDA)</a:t>
            </a:r>
            <a:endParaRPr lang="en-IN" dirty="0"/>
          </a:p>
        </p:txBody>
      </p:sp>
      <p:sp>
        <p:nvSpPr>
          <p:cNvPr id="3" name="Text Placeholder 2"/>
          <p:cNvSpPr>
            <a:spLocks noGrp="1"/>
          </p:cNvSpPr>
          <p:nvPr>
            <p:ph type="body" idx="1"/>
          </p:nvPr>
        </p:nvSpPr>
        <p:spPr>
          <a:xfrm>
            <a:off x="3918857" y="1428750"/>
            <a:ext cx="205882" cy="432198"/>
          </a:xfrm>
        </p:spPr>
        <p:txBody>
          <a:bodyPr/>
          <a:lstStyle/>
          <a:p>
            <a:endParaRPr lang="en-IN" dirty="0"/>
          </a:p>
        </p:txBody>
      </p:sp>
      <p:pic>
        <p:nvPicPr>
          <p:cNvPr id="10" name="Content Placeholder 9"/>
          <p:cNvPicPr>
            <a:picLocks noGrp="1" noChangeAspect="1"/>
          </p:cNvPicPr>
          <p:nvPr>
            <p:ph sz="half" idx="2"/>
          </p:nvPr>
        </p:nvPicPr>
        <p:blipFill>
          <a:blip r:embed="rId2"/>
          <a:stretch>
            <a:fillRect/>
          </a:stretch>
        </p:blipFill>
        <p:spPr>
          <a:xfrm>
            <a:off x="123825" y="2954116"/>
            <a:ext cx="3214460" cy="2081655"/>
          </a:xfrm>
          <a:prstGeom prst="rect">
            <a:avLst/>
          </a:prstGeom>
        </p:spPr>
      </p:pic>
      <p:sp>
        <p:nvSpPr>
          <p:cNvPr id="5" name="Text Placeholder 4"/>
          <p:cNvSpPr>
            <a:spLocks noGrp="1"/>
          </p:cNvSpPr>
          <p:nvPr>
            <p:ph type="body" sz="quarter" idx="3"/>
          </p:nvPr>
        </p:nvSpPr>
        <p:spPr>
          <a:xfrm>
            <a:off x="4274458" y="943428"/>
            <a:ext cx="3735383" cy="2002971"/>
          </a:xfrm>
        </p:spPr>
        <p:txBody>
          <a:bodyPr/>
          <a:lstStyle/>
          <a:p>
            <a:endParaRPr lang="en-IN" dirty="0"/>
          </a:p>
        </p:txBody>
      </p:sp>
      <p:sp>
        <p:nvSpPr>
          <p:cNvPr id="6" name="Content Placeholder 5"/>
          <p:cNvSpPr>
            <a:spLocks noGrp="1"/>
          </p:cNvSpPr>
          <p:nvPr>
            <p:ph sz="quarter" idx="4"/>
          </p:nvPr>
        </p:nvSpPr>
        <p:spPr>
          <a:xfrm>
            <a:off x="3802743" y="3026229"/>
            <a:ext cx="3735383" cy="2009542"/>
          </a:xfrm>
        </p:spPr>
        <p:txBody>
          <a:bodyPr/>
          <a:lstStyle/>
          <a:p>
            <a:r>
              <a:rPr lang="en-IN" dirty="0" smtClean="0"/>
              <a:t>Conclusion:-</a:t>
            </a:r>
          </a:p>
          <a:p>
            <a:r>
              <a:rPr lang="en-IN" dirty="0" smtClean="0"/>
              <a:t>Only 2 % of same room allowed.</a:t>
            </a:r>
          </a:p>
          <a:p>
            <a:r>
              <a:rPr lang="en-IN" dirty="0" smtClean="0"/>
              <a:t>City hotel has maximum </a:t>
            </a:r>
            <a:r>
              <a:rPr lang="en-IN" dirty="0" err="1" smtClean="0"/>
              <a:t>ade</a:t>
            </a:r>
            <a:r>
              <a:rPr lang="en-IN" dirty="0" smtClean="0"/>
              <a:t> than resort Hotel</a:t>
            </a:r>
          </a:p>
          <a:p>
            <a:r>
              <a:rPr lang="en-IN" dirty="0" smtClean="0"/>
              <a:t>TA/TO has max no. of cancellation percentage.</a:t>
            </a:r>
            <a:endParaRPr lang="en-IN" dirty="0"/>
          </a:p>
        </p:txBody>
      </p:sp>
      <p:pic>
        <p:nvPicPr>
          <p:cNvPr id="7" name="Picture 6"/>
          <p:cNvPicPr>
            <a:picLocks noChangeAspect="1"/>
          </p:cNvPicPr>
          <p:nvPr/>
        </p:nvPicPr>
        <p:blipFill>
          <a:blip r:embed="rId3"/>
          <a:stretch>
            <a:fillRect/>
          </a:stretch>
        </p:blipFill>
        <p:spPr>
          <a:xfrm>
            <a:off x="123370" y="971947"/>
            <a:ext cx="3214915" cy="1945424"/>
          </a:xfrm>
          <a:prstGeom prst="rect">
            <a:avLst/>
          </a:prstGeom>
        </p:spPr>
      </p:pic>
      <p:pic>
        <p:nvPicPr>
          <p:cNvPr id="11" name="Picture 10"/>
          <p:cNvPicPr>
            <a:picLocks noChangeAspect="1"/>
          </p:cNvPicPr>
          <p:nvPr/>
        </p:nvPicPr>
        <p:blipFill>
          <a:blip r:embed="rId4"/>
          <a:stretch>
            <a:fillRect/>
          </a:stretch>
        </p:blipFill>
        <p:spPr>
          <a:xfrm>
            <a:off x="3886661" y="985411"/>
            <a:ext cx="2769783" cy="186094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9340" y="233757"/>
            <a:ext cx="356436" cy="356436"/>
          </a:xfrm>
          <a:prstGeom prst="rect">
            <a:avLst/>
          </a:prstGeom>
        </p:spPr>
      </p:pic>
    </p:spTree>
    <p:extLst>
      <p:ext uri="{BB962C8B-B14F-4D97-AF65-F5344CB8AC3E}">
        <p14:creationId xmlns:p14="http://schemas.microsoft.com/office/powerpoint/2010/main" val="66760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9538"/>
            <a:ext cx="7053542" cy="625662"/>
          </a:xfrm>
        </p:spPr>
        <p:txBody>
          <a:bodyPr/>
          <a:lstStyle/>
          <a:p>
            <a:r>
              <a:rPr lang="en-IN" b="1" dirty="0">
                <a:solidFill>
                  <a:srgbClr val="FFFF00"/>
                </a:solidFill>
              </a:rPr>
              <a:t>Exploratory Data Analysis(EDA)</a:t>
            </a:r>
            <a:endParaRPr lang="en-IN" dirty="0"/>
          </a:p>
        </p:txBody>
      </p:sp>
      <p:pic>
        <p:nvPicPr>
          <p:cNvPr id="5" name="Content Placeholder 4"/>
          <p:cNvPicPr>
            <a:picLocks noGrp="1" noChangeAspect="1"/>
          </p:cNvPicPr>
          <p:nvPr>
            <p:ph sz="half" idx="1"/>
          </p:nvPr>
        </p:nvPicPr>
        <p:blipFill>
          <a:blip r:embed="rId2"/>
          <a:stretch>
            <a:fillRect/>
          </a:stretch>
        </p:blipFill>
        <p:spPr>
          <a:xfrm>
            <a:off x="377371" y="1233715"/>
            <a:ext cx="7271657" cy="2409372"/>
          </a:xfrm>
          <a:prstGeom prst="rect">
            <a:avLst/>
          </a:prstGeom>
        </p:spPr>
      </p:pic>
      <p:sp>
        <p:nvSpPr>
          <p:cNvPr id="4" name="Content Placeholder 3"/>
          <p:cNvSpPr>
            <a:spLocks noGrp="1"/>
          </p:cNvSpPr>
          <p:nvPr>
            <p:ph sz="half" idx="2"/>
          </p:nvPr>
        </p:nvSpPr>
        <p:spPr>
          <a:xfrm>
            <a:off x="377371" y="3911603"/>
            <a:ext cx="7160755" cy="994226"/>
          </a:xfrm>
        </p:spPr>
        <p:txBody>
          <a:bodyPr>
            <a:normAutofit fontScale="77500" lnSpcReduction="20000"/>
          </a:bodyPr>
          <a:lstStyle/>
          <a:p>
            <a:r>
              <a:rPr lang="en-IN" b="1" dirty="0" smtClean="0">
                <a:solidFill>
                  <a:srgbClr val="FFFF00"/>
                </a:solidFill>
              </a:rPr>
              <a:t>Conclusion:-</a:t>
            </a:r>
          </a:p>
          <a:p>
            <a:r>
              <a:rPr lang="en-US" dirty="0"/>
              <a:t>We see that most of the bookings that are cancelled have waiting period of less 150 days but also most of bookings that are not cancelled also have waiting period less than 150 days. Hence this shows that waiting period has no effect on cancellation of bookings. </a:t>
            </a:r>
            <a:r>
              <a:rPr lang="en-US" dirty="0" smtClean="0"/>
              <a:t>Also</a:t>
            </a:r>
            <a:r>
              <a:rPr lang="en-US" dirty="0"/>
              <a:t>, lead time has no affect on cancellation of bookings, as both curves of cancelation and not </a:t>
            </a:r>
            <a:r>
              <a:rPr lang="en-US" dirty="0" err="1"/>
              <a:t>cncelation</a:t>
            </a:r>
            <a:r>
              <a:rPr lang="en-US" dirty="0"/>
              <a:t> are similar for lead time too.</a:t>
            </a:r>
            <a:endParaRPr lang="en-IN"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466" y="295933"/>
            <a:ext cx="356436" cy="356436"/>
          </a:xfrm>
          <a:prstGeom prst="rect">
            <a:avLst/>
          </a:prstGeom>
        </p:spPr>
      </p:pic>
    </p:spTree>
    <p:extLst>
      <p:ext uri="{BB962C8B-B14F-4D97-AF65-F5344CB8AC3E}">
        <p14:creationId xmlns:p14="http://schemas.microsoft.com/office/powerpoint/2010/main" val="17073734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FF00"/>
                </a:solidFill>
              </a:rPr>
              <a:t>Exploratory Data Analysis(EDA)</a:t>
            </a:r>
            <a:endParaRPr lang="en-IN" dirty="0"/>
          </a:p>
        </p:txBody>
      </p:sp>
      <p:sp>
        <p:nvSpPr>
          <p:cNvPr id="3" name="Text Placeholder 2"/>
          <p:cNvSpPr>
            <a:spLocks noGrp="1"/>
          </p:cNvSpPr>
          <p:nvPr>
            <p:ph type="body" idx="1"/>
          </p:nvPr>
        </p:nvSpPr>
        <p:spPr>
          <a:xfrm>
            <a:off x="827485" y="1428750"/>
            <a:ext cx="3297254" cy="2144444"/>
          </a:xfrm>
        </p:spPr>
        <p:txBody>
          <a:bodyPr/>
          <a:lstStyle/>
          <a:p>
            <a:endParaRPr lang="en-IN" dirty="0"/>
          </a:p>
        </p:txBody>
      </p:sp>
      <p:pic>
        <p:nvPicPr>
          <p:cNvPr id="7" name="Content Placeholder 4"/>
          <p:cNvPicPr>
            <a:picLocks noGrp="1" noChangeAspect="1"/>
          </p:cNvPicPr>
          <p:nvPr>
            <p:ph sz="half" idx="2"/>
          </p:nvPr>
        </p:nvPicPr>
        <p:blipFill>
          <a:blip r:embed="rId2"/>
          <a:stretch>
            <a:fillRect/>
          </a:stretch>
        </p:blipFill>
        <p:spPr>
          <a:xfrm>
            <a:off x="166722" y="962526"/>
            <a:ext cx="3297254" cy="2610668"/>
          </a:xfrm>
          <a:prstGeom prst="rect">
            <a:avLst/>
          </a:prstGeom>
        </p:spPr>
      </p:pic>
      <p:sp>
        <p:nvSpPr>
          <p:cNvPr id="5" name="Text Placeholder 4"/>
          <p:cNvSpPr>
            <a:spLocks noGrp="1"/>
          </p:cNvSpPr>
          <p:nvPr>
            <p:ph type="body" sz="quarter" idx="3"/>
          </p:nvPr>
        </p:nvSpPr>
        <p:spPr>
          <a:xfrm>
            <a:off x="3561347" y="1428750"/>
            <a:ext cx="3976779" cy="2348425"/>
          </a:xfrm>
        </p:spPr>
        <p:txBody>
          <a:bodyPr/>
          <a:lstStyle/>
          <a:p>
            <a:endParaRPr lang="en-IN" dirty="0"/>
          </a:p>
        </p:txBody>
      </p:sp>
      <p:sp>
        <p:nvSpPr>
          <p:cNvPr id="4" name="Content Placeholder 3"/>
          <p:cNvSpPr>
            <a:spLocks noGrp="1"/>
          </p:cNvSpPr>
          <p:nvPr>
            <p:ph sz="quarter" idx="4"/>
          </p:nvPr>
        </p:nvSpPr>
        <p:spPr>
          <a:xfrm>
            <a:off x="166723" y="3643532"/>
            <a:ext cx="3297254" cy="1048721"/>
          </a:xfrm>
        </p:spPr>
        <p:txBody>
          <a:bodyPr>
            <a:normAutofit fontScale="92500" lnSpcReduction="20000"/>
          </a:bodyPr>
          <a:lstStyle/>
          <a:p>
            <a:r>
              <a:rPr lang="en-US" dirty="0"/>
              <a:t>We see that not getting same room as demanded is not the case of cancellation of rooms. A significant percentage of bookings are not cancelled even after getting different room as demanded.</a:t>
            </a:r>
          </a:p>
          <a:p>
            <a:endParaRPr lang="en-IN" dirty="0"/>
          </a:p>
        </p:txBody>
      </p:sp>
      <p:sp>
        <p:nvSpPr>
          <p:cNvPr id="6" name="Content Placeholder 5"/>
          <p:cNvSpPr>
            <a:spLocks noGrp="1"/>
          </p:cNvSpPr>
          <p:nvPr>
            <p:ph sz="quarter" idx="4294967295"/>
          </p:nvPr>
        </p:nvSpPr>
        <p:spPr>
          <a:xfrm>
            <a:off x="5846763" y="3987800"/>
            <a:ext cx="3297237" cy="704850"/>
          </a:xfrm>
        </p:spPr>
        <p:txBody>
          <a:bodyPr/>
          <a:lstStyle/>
          <a:p>
            <a:r>
              <a:rPr lang="en-US" dirty="0"/>
              <a:t>Most number of guest comes in month of August.</a:t>
            </a:r>
            <a:endParaRPr lang="en-IN" dirty="0"/>
          </a:p>
        </p:txBody>
      </p:sp>
      <p:pic>
        <p:nvPicPr>
          <p:cNvPr id="8" name="Picture 7"/>
          <p:cNvPicPr>
            <a:picLocks noChangeAspect="1"/>
          </p:cNvPicPr>
          <p:nvPr/>
        </p:nvPicPr>
        <p:blipFill>
          <a:blip r:embed="rId3"/>
          <a:stretch>
            <a:fillRect/>
          </a:stretch>
        </p:blipFill>
        <p:spPr>
          <a:xfrm>
            <a:off x="3561347" y="962526"/>
            <a:ext cx="5477661" cy="291508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2131" y="294596"/>
            <a:ext cx="356436" cy="356436"/>
          </a:xfrm>
          <a:prstGeom prst="rect">
            <a:avLst/>
          </a:prstGeom>
        </p:spPr>
      </p:pic>
    </p:spTree>
    <p:extLst>
      <p:ext uri="{BB962C8B-B14F-4D97-AF65-F5344CB8AC3E}">
        <p14:creationId xmlns:p14="http://schemas.microsoft.com/office/powerpoint/2010/main" val="28419736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633" y="89377"/>
            <a:ext cx="7242493" cy="584391"/>
          </a:xfrm>
        </p:spPr>
        <p:txBody>
          <a:bodyPr/>
          <a:lstStyle/>
          <a:p>
            <a:r>
              <a:rPr lang="en-IN" b="1" dirty="0">
                <a:solidFill>
                  <a:srgbClr val="FFFF00"/>
                </a:solidFill>
              </a:rPr>
              <a:t>Exploratory Data Analysis(EDA)</a:t>
            </a:r>
            <a:endParaRPr lang="en-IN" dirty="0"/>
          </a:p>
        </p:txBody>
      </p:sp>
      <p:sp>
        <p:nvSpPr>
          <p:cNvPr id="3" name="Text Placeholder 2"/>
          <p:cNvSpPr>
            <a:spLocks noGrp="1"/>
          </p:cNvSpPr>
          <p:nvPr>
            <p:ph type="body" idx="1"/>
          </p:nvPr>
        </p:nvSpPr>
        <p:spPr>
          <a:xfrm>
            <a:off x="171880" y="893774"/>
            <a:ext cx="3952859" cy="2811952"/>
          </a:xfrm>
        </p:spPr>
        <p:txBody>
          <a:bodyPr/>
          <a:lstStyle/>
          <a:p>
            <a:endParaRPr lang="en-IN" dirty="0"/>
          </a:p>
        </p:txBody>
      </p:sp>
      <p:sp>
        <p:nvSpPr>
          <p:cNvPr id="4" name="Content Placeholder 3"/>
          <p:cNvSpPr>
            <a:spLocks noGrp="1"/>
          </p:cNvSpPr>
          <p:nvPr>
            <p:ph sz="half" idx="2"/>
          </p:nvPr>
        </p:nvSpPr>
        <p:spPr>
          <a:xfrm>
            <a:off x="61877" y="3843230"/>
            <a:ext cx="4062862" cy="849024"/>
          </a:xfrm>
        </p:spPr>
        <p:txBody>
          <a:bodyPr/>
          <a:lstStyle/>
          <a:p>
            <a:r>
              <a:rPr lang="en-US" dirty="0"/>
              <a:t>Most people prefer to stay at the hotels of &lt;=5 days</a:t>
            </a:r>
          </a:p>
          <a:p>
            <a:endParaRPr lang="en-IN" dirty="0"/>
          </a:p>
        </p:txBody>
      </p:sp>
      <p:sp>
        <p:nvSpPr>
          <p:cNvPr id="5" name="Text Placeholder 4"/>
          <p:cNvSpPr>
            <a:spLocks noGrp="1"/>
          </p:cNvSpPr>
          <p:nvPr>
            <p:ph type="body" sz="quarter" idx="3"/>
          </p:nvPr>
        </p:nvSpPr>
        <p:spPr>
          <a:xfrm>
            <a:off x="4240871" y="893775"/>
            <a:ext cx="3864975" cy="2811952"/>
          </a:xfrm>
        </p:spPr>
        <p:txBody>
          <a:bodyPr/>
          <a:lstStyle/>
          <a:p>
            <a:endParaRPr lang="en-IN" dirty="0"/>
          </a:p>
        </p:txBody>
      </p:sp>
      <p:sp>
        <p:nvSpPr>
          <p:cNvPr id="6" name="Content Placeholder 5"/>
          <p:cNvSpPr>
            <a:spLocks noGrp="1"/>
          </p:cNvSpPr>
          <p:nvPr>
            <p:ph sz="quarter" idx="4"/>
          </p:nvPr>
        </p:nvSpPr>
        <p:spPr>
          <a:xfrm>
            <a:off x="4240871" y="3795104"/>
            <a:ext cx="3809973" cy="897149"/>
          </a:xfrm>
        </p:spPr>
        <p:txBody>
          <a:bodyPr/>
          <a:lstStyle/>
          <a:p>
            <a:r>
              <a:rPr lang="en-IN" dirty="0" smtClean="0"/>
              <a:t>Country PRT has highest count value.</a:t>
            </a:r>
            <a:endParaRPr lang="en-IN" dirty="0"/>
          </a:p>
        </p:txBody>
      </p:sp>
      <p:pic>
        <p:nvPicPr>
          <p:cNvPr id="7" name="Picture 6"/>
          <p:cNvPicPr>
            <a:picLocks noChangeAspect="1"/>
          </p:cNvPicPr>
          <p:nvPr/>
        </p:nvPicPr>
        <p:blipFill>
          <a:blip r:embed="rId2"/>
          <a:stretch>
            <a:fillRect/>
          </a:stretch>
        </p:blipFill>
        <p:spPr>
          <a:xfrm>
            <a:off x="-1" y="1389936"/>
            <a:ext cx="4124739" cy="2226412"/>
          </a:xfrm>
          <a:prstGeom prst="rect">
            <a:avLst/>
          </a:prstGeom>
        </p:spPr>
      </p:pic>
      <p:pic>
        <p:nvPicPr>
          <p:cNvPr id="8" name="Picture 7"/>
          <p:cNvPicPr>
            <a:picLocks noChangeAspect="1"/>
          </p:cNvPicPr>
          <p:nvPr/>
        </p:nvPicPr>
        <p:blipFill>
          <a:blip r:embed="rId3"/>
          <a:stretch>
            <a:fillRect/>
          </a:stretch>
        </p:blipFill>
        <p:spPr>
          <a:xfrm>
            <a:off x="4240869" y="1389936"/>
            <a:ext cx="3761849" cy="231579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628" y="289259"/>
            <a:ext cx="356436" cy="356436"/>
          </a:xfrm>
          <a:prstGeom prst="rect">
            <a:avLst/>
          </a:prstGeom>
        </p:spPr>
      </p:pic>
    </p:spTree>
    <p:extLst>
      <p:ext uri="{BB962C8B-B14F-4D97-AF65-F5344CB8AC3E}">
        <p14:creationId xmlns:p14="http://schemas.microsoft.com/office/powerpoint/2010/main" val="33277708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9538"/>
            <a:ext cx="7053542" cy="2057298"/>
          </a:xfrm>
        </p:spPr>
        <p:txBody>
          <a:bodyPr/>
          <a:lstStyle/>
          <a:p>
            <a:r>
              <a:rPr lang="en-IN" b="1" i="1" dirty="0" smtClean="0">
                <a:solidFill>
                  <a:schemeClr val="accent2">
                    <a:lumMod val="20000"/>
                    <a:lumOff val="80000"/>
                  </a:schemeClr>
                </a:solidFill>
              </a:rPr>
              <a:t>ASHVEEN KUMAR VERMA</a:t>
            </a:r>
            <a:endParaRPr lang="en-IN" b="1" i="1" dirty="0">
              <a:solidFill>
                <a:schemeClr val="accent2">
                  <a:lumMod val="20000"/>
                  <a:lumOff val="80000"/>
                </a:schemeClr>
              </a:solidFill>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117635" y="15870"/>
            <a:ext cx="877525" cy="1118289"/>
          </a:xfrm>
        </p:spPr>
      </p:pic>
      <p:sp>
        <p:nvSpPr>
          <p:cNvPr id="4" name="Content Placeholder 3"/>
          <p:cNvSpPr>
            <a:spLocks noGrp="1"/>
          </p:cNvSpPr>
          <p:nvPr>
            <p:ph sz="half" idx="2"/>
          </p:nvPr>
        </p:nvSpPr>
        <p:spPr>
          <a:xfrm>
            <a:off x="2847109" y="810491"/>
            <a:ext cx="4691017" cy="3881762"/>
          </a:xfrm>
        </p:spPr>
        <p:txBody>
          <a:bodyPr/>
          <a:lstStyle/>
          <a:p>
            <a:r>
              <a:rPr lang="en-IN" dirty="0" smtClean="0"/>
              <a:t>Live in </a:t>
            </a:r>
            <a:r>
              <a:rPr lang="en-IN" dirty="0" err="1" smtClean="0"/>
              <a:t>Dhanbad</a:t>
            </a:r>
            <a:r>
              <a:rPr lang="en-IN" dirty="0"/>
              <a:t> </a:t>
            </a:r>
            <a:r>
              <a:rPr lang="en-IN" dirty="0" smtClean="0"/>
              <a:t>Jharkhand</a:t>
            </a:r>
          </a:p>
          <a:p>
            <a:r>
              <a:rPr lang="en-IN" dirty="0" err="1" smtClean="0"/>
              <a:t>Bsc</a:t>
            </a:r>
            <a:r>
              <a:rPr lang="en-IN" dirty="0" smtClean="0"/>
              <a:t> graduate from </a:t>
            </a:r>
            <a:r>
              <a:rPr lang="en-IN" dirty="0" err="1" smtClean="0"/>
              <a:t>pk</a:t>
            </a:r>
            <a:r>
              <a:rPr lang="en-IN" dirty="0" smtClean="0"/>
              <a:t> </a:t>
            </a:r>
            <a:r>
              <a:rPr lang="en-IN" dirty="0" err="1" smtClean="0"/>
              <a:t>roy</a:t>
            </a:r>
            <a:r>
              <a:rPr lang="en-IN" dirty="0" smtClean="0"/>
              <a:t> memorial collage </a:t>
            </a:r>
            <a:r>
              <a:rPr lang="en-IN" dirty="0" err="1" smtClean="0"/>
              <a:t>Dhanbad</a:t>
            </a:r>
            <a:r>
              <a:rPr lang="en-IN" dirty="0" smtClean="0"/>
              <a:t> in 2020.</a:t>
            </a:r>
          </a:p>
          <a:p>
            <a:r>
              <a:rPr lang="en-IN" dirty="0" smtClean="0"/>
              <a:t>Enrolled in DS program.</a:t>
            </a:r>
          </a:p>
          <a:p>
            <a:r>
              <a:rPr lang="en-IN" dirty="0" smtClean="0"/>
              <a:t>This is my 1</a:t>
            </a:r>
            <a:r>
              <a:rPr lang="en-IN" baseline="30000" dirty="0" smtClean="0"/>
              <a:t>st</a:t>
            </a:r>
            <a:r>
              <a:rPr lang="en-IN" dirty="0" smtClean="0"/>
              <a:t> capstone project </a:t>
            </a:r>
          </a:p>
          <a:p>
            <a:r>
              <a:rPr lang="en-IN" u="sng" dirty="0" err="1" smtClean="0"/>
              <a:t>Linkedin</a:t>
            </a:r>
            <a:r>
              <a:rPr lang="en-IN" dirty="0" smtClean="0"/>
              <a:t>- </a:t>
            </a:r>
            <a:r>
              <a:rPr lang="en-IN" dirty="0" err="1" smtClean="0"/>
              <a:t>Ashveen</a:t>
            </a:r>
            <a:r>
              <a:rPr lang="en-IN" dirty="0" smtClean="0"/>
              <a:t> </a:t>
            </a:r>
            <a:r>
              <a:rPr lang="en-IN" dirty="0" err="1" smtClean="0"/>
              <a:t>verma</a:t>
            </a:r>
            <a:endParaRPr lang="en-IN" dirty="0" smtClean="0"/>
          </a:p>
          <a:p>
            <a:r>
              <a:rPr lang="en-IN" dirty="0" smtClean="0"/>
              <a:t>                                  </a:t>
            </a:r>
            <a:r>
              <a:rPr lang="en-IN" u="sng" dirty="0" err="1" smtClean="0"/>
              <a:t>Github</a:t>
            </a:r>
            <a:r>
              <a:rPr lang="en-IN" dirty="0" smtClean="0"/>
              <a:t>- </a:t>
            </a:r>
            <a:r>
              <a:rPr lang="en-IN" dirty="0" err="1" smtClean="0"/>
              <a:t>Ashveen</a:t>
            </a:r>
            <a:r>
              <a:rPr lang="en-IN" dirty="0" smtClean="0"/>
              <a:t> </a:t>
            </a:r>
            <a:r>
              <a:rPr lang="en-IN" dirty="0" err="1" smtClean="0"/>
              <a:t>kumar</a:t>
            </a:r>
            <a:r>
              <a:rPr lang="en-IN" dirty="0" smtClean="0"/>
              <a:t> </a:t>
            </a:r>
            <a:r>
              <a:rPr lang="en-IN" dirty="0" err="1" smtClean="0"/>
              <a:t>verma</a:t>
            </a:r>
            <a:endParaRPr lang="en-IN" dirty="0" smtClean="0"/>
          </a:p>
          <a:p>
            <a:r>
              <a:rPr lang="en-IN" dirty="0"/>
              <a:t> </a:t>
            </a:r>
            <a:r>
              <a:rPr lang="en-IN" dirty="0" smtClean="0"/>
              <a:t>                                 </a:t>
            </a:r>
            <a:r>
              <a:rPr lang="en-IN" u="sng" dirty="0" smtClean="0"/>
              <a:t>Twitter</a:t>
            </a:r>
            <a:r>
              <a:rPr lang="en-IN" dirty="0" smtClean="0"/>
              <a:t>- </a:t>
            </a:r>
            <a:r>
              <a:rPr lang="en-IN" dirty="0" err="1"/>
              <a:t>Ashveen</a:t>
            </a:r>
            <a:r>
              <a:rPr lang="en-IN" dirty="0"/>
              <a:t> </a:t>
            </a:r>
            <a:r>
              <a:rPr lang="en-IN" dirty="0" err="1"/>
              <a:t>kumar</a:t>
            </a:r>
            <a:r>
              <a:rPr lang="en-IN" dirty="0"/>
              <a:t> </a:t>
            </a:r>
            <a:r>
              <a:rPr lang="en-IN" dirty="0" err="1" smtClean="0"/>
              <a:t>verma</a:t>
            </a:r>
            <a:endParaRPr lang="en-IN" dirty="0" smtClean="0"/>
          </a:p>
          <a:p>
            <a:endParaRPr lang="en-IN" dirty="0" smtClean="0"/>
          </a:p>
          <a:p>
            <a:endParaRPr lang="en-IN" dirty="0"/>
          </a:p>
          <a:p>
            <a:endParaRPr lang="en-IN" dirty="0"/>
          </a:p>
        </p:txBody>
      </p:sp>
      <p:pic>
        <p:nvPicPr>
          <p:cNvPr id="7" name="Picture 6"/>
          <p:cNvPicPr>
            <a:picLocks noChangeAspect="1"/>
          </p:cNvPicPr>
          <p:nvPr/>
        </p:nvPicPr>
        <p:blipFill rotWithShape="1">
          <a:blip r:embed="rId3"/>
          <a:srcRect l="15869" t="29008" r="43267" b="6260"/>
          <a:stretch/>
        </p:blipFill>
        <p:spPr>
          <a:xfrm>
            <a:off x="3026537" y="2751372"/>
            <a:ext cx="1487599" cy="162084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9" name="Picture 8"/>
          <p:cNvPicPr>
            <a:picLocks noChangeAspect="1"/>
          </p:cNvPicPr>
          <p:nvPr/>
        </p:nvPicPr>
        <p:blipFill rotWithShape="1">
          <a:blip r:embed="rId4"/>
          <a:srcRect t="10648" r="1838" b="12888"/>
          <a:stretch/>
        </p:blipFill>
        <p:spPr>
          <a:xfrm>
            <a:off x="106681" y="975360"/>
            <a:ext cx="2255520" cy="17760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rotWithShape="1">
          <a:blip r:embed="rId5"/>
          <a:srcRect l="7988" t="11366" r="33274" b="15466"/>
          <a:stretch/>
        </p:blipFill>
        <p:spPr>
          <a:xfrm>
            <a:off x="399476" y="2910839"/>
            <a:ext cx="2085649" cy="146137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1963" y="3902866"/>
            <a:ext cx="1355331" cy="938692"/>
          </a:xfrm>
          <a:prstGeom prst="rect">
            <a:avLst/>
          </a:prstGeom>
        </p:spPr>
      </p:pic>
      <p:sp>
        <p:nvSpPr>
          <p:cNvPr id="12" name="Oval Callout 11"/>
          <p:cNvSpPr/>
          <p:nvPr/>
        </p:nvSpPr>
        <p:spPr>
          <a:xfrm>
            <a:off x="5423411" y="3360420"/>
            <a:ext cx="1353135" cy="796704"/>
          </a:xfrm>
          <a:prstGeom prst="wedgeEllipseCallout">
            <a:avLst>
              <a:gd name="adj1" fmla="val 51164"/>
              <a:gd name="adj2" fmla="val 336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smtClean="0"/>
              <a:t>Wow finally got 80% discount in hotel </a:t>
            </a:r>
            <a:r>
              <a:rPr lang="en-IN" sz="900" dirty="0" smtClean="0"/>
              <a:t>booking</a:t>
            </a:r>
            <a:endParaRPr lang="en-IN" sz="900"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6213" y="4306353"/>
            <a:ext cx="1030393" cy="771800"/>
          </a:xfrm>
          <a:prstGeom prst="round2DiagRect">
            <a:avLst>
              <a:gd name="adj1" fmla="val 16667"/>
              <a:gd name="adj2" fmla="val 50000"/>
            </a:avLst>
          </a:prstGeom>
          <a:ln w="88900" cap="sq">
            <a:solidFill>
              <a:srgbClr val="FFFFFF"/>
            </a:solidFill>
            <a:miter lim="800000"/>
          </a:ln>
          <a:effectLst>
            <a:outerShdw blurRad="254000" algn="tl" rotWithShape="0">
              <a:srgbClr val="000000">
                <a:alpha val="43000"/>
              </a:srgbClr>
            </a:outerShdw>
          </a:effectLst>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32420" y="238990"/>
            <a:ext cx="356436" cy="356436"/>
          </a:xfrm>
          <a:prstGeom prst="rect">
            <a:avLst/>
          </a:prstGeom>
        </p:spPr>
      </p:pic>
    </p:spTree>
    <p:extLst>
      <p:ext uri="{BB962C8B-B14F-4D97-AF65-F5344CB8AC3E}">
        <p14:creationId xmlns:p14="http://schemas.microsoft.com/office/powerpoint/2010/main" val="91051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arn(inVertical)">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9538"/>
            <a:ext cx="7053542" cy="677990"/>
          </a:xfrm>
        </p:spPr>
        <p:txBody>
          <a:bodyPr/>
          <a:lstStyle/>
          <a:p>
            <a:r>
              <a:rPr lang="en-IN" b="1" dirty="0">
                <a:solidFill>
                  <a:srgbClr val="FFFF00"/>
                </a:solidFill>
              </a:rPr>
              <a:t>Exploratory Data Analysis(EDA)</a:t>
            </a:r>
            <a:endParaRPr lang="en-IN" dirty="0"/>
          </a:p>
        </p:txBody>
      </p:sp>
      <p:sp>
        <p:nvSpPr>
          <p:cNvPr id="3" name="Content Placeholder 2"/>
          <p:cNvSpPr>
            <a:spLocks noGrp="1"/>
          </p:cNvSpPr>
          <p:nvPr>
            <p:ph sz="half" idx="1"/>
          </p:nvPr>
        </p:nvSpPr>
        <p:spPr>
          <a:xfrm>
            <a:off x="827485" y="4111363"/>
            <a:ext cx="6652720" cy="941900"/>
          </a:xfrm>
        </p:spPr>
        <p:txBody>
          <a:bodyPr>
            <a:normAutofit/>
          </a:bodyPr>
          <a:lstStyle/>
          <a:p>
            <a:r>
              <a:rPr lang="en-US" dirty="0"/>
              <a:t>We can see that graph </a:t>
            </a:r>
            <a:r>
              <a:rPr lang="en-US" dirty="0" err="1"/>
              <a:t>Arrival_num</a:t>
            </a:r>
            <a:r>
              <a:rPr lang="en-US" dirty="0"/>
              <a:t> has small peaks at regular interval of days. This can be due to increase in arrival weekend.\ \ Also the </a:t>
            </a:r>
            <a:r>
              <a:rPr lang="en-US" dirty="0" err="1"/>
              <a:t>avg</a:t>
            </a:r>
            <a:r>
              <a:rPr lang="en-US" dirty="0"/>
              <a:t> </a:t>
            </a:r>
            <a:r>
              <a:rPr lang="en-US" dirty="0" err="1"/>
              <a:t>adr</a:t>
            </a:r>
            <a:r>
              <a:rPr lang="en-US" dirty="0"/>
              <a:t> tends to go up as month ends. Therefore charge more at the end of month.</a:t>
            </a:r>
          </a:p>
          <a:p>
            <a:endParaRPr lang="en-IN" dirty="0"/>
          </a:p>
        </p:txBody>
      </p:sp>
      <p:sp>
        <p:nvSpPr>
          <p:cNvPr id="4" name="Content Placeholder 3"/>
          <p:cNvSpPr>
            <a:spLocks noGrp="1"/>
          </p:cNvSpPr>
          <p:nvPr>
            <p:ph sz="half" idx="2"/>
          </p:nvPr>
        </p:nvSpPr>
        <p:spPr>
          <a:xfrm>
            <a:off x="350635" y="1542069"/>
            <a:ext cx="7187491" cy="2569294"/>
          </a:xfrm>
        </p:spPr>
        <p:txBody>
          <a:bodyPr>
            <a:normAutofit/>
          </a:bodyPr>
          <a:lstStyle/>
          <a:p>
            <a:endParaRPr lang="en-IN" dirty="0"/>
          </a:p>
        </p:txBody>
      </p:sp>
      <p:pic>
        <p:nvPicPr>
          <p:cNvPr id="5" name="Picture 4"/>
          <p:cNvPicPr>
            <a:picLocks noChangeAspect="1"/>
          </p:cNvPicPr>
          <p:nvPr/>
        </p:nvPicPr>
        <p:blipFill>
          <a:blip r:embed="rId2"/>
          <a:stretch>
            <a:fillRect/>
          </a:stretch>
        </p:blipFill>
        <p:spPr>
          <a:xfrm>
            <a:off x="123753" y="955651"/>
            <a:ext cx="7679585" cy="31557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8957" y="322097"/>
            <a:ext cx="356436" cy="356436"/>
          </a:xfrm>
          <a:prstGeom prst="rect">
            <a:avLst/>
          </a:prstGeom>
        </p:spPr>
      </p:pic>
    </p:spTree>
    <p:extLst>
      <p:ext uri="{BB962C8B-B14F-4D97-AF65-F5344CB8AC3E}">
        <p14:creationId xmlns:p14="http://schemas.microsoft.com/office/powerpoint/2010/main" val="4126350214"/>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95" y="880024"/>
            <a:ext cx="7308326" cy="371260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9503" y="281883"/>
            <a:ext cx="356436" cy="35643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8316" y="3358838"/>
            <a:ext cx="1079405" cy="1233788"/>
          </a:xfrm>
          <a:prstGeom prst="rect">
            <a:avLst/>
          </a:prstGeom>
        </p:spPr>
      </p:pic>
    </p:spTree>
    <p:extLst>
      <p:ext uri="{BB962C8B-B14F-4D97-AF65-F5344CB8AC3E}">
        <p14:creationId xmlns:p14="http://schemas.microsoft.com/office/powerpoint/2010/main" val="35985500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9538"/>
            <a:ext cx="7053542" cy="720005"/>
          </a:xfrm>
        </p:spPr>
        <p:txBody>
          <a:bodyPr/>
          <a:lstStyle/>
          <a:p>
            <a:r>
              <a:rPr lang="en-IN" sz="3200" b="1" dirty="0"/>
              <a:t>Problem Statement</a:t>
            </a:r>
            <a:endParaRPr lang="en-IN" dirty="0"/>
          </a:p>
        </p:txBody>
      </p:sp>
      <p:sp>
        <p:nvSpPr>
          <p:cNvPr id="3" name="Content Placeholder 2"/>
          <p:cNvSpPr>
            <a:spLocks noGrp="1"/>
          </p:cNvSpPr>
          <p:nvPr>
            <p:ph idx="1"/>
          </p:nvPr>
        </p:nvSpPr>
        <p:spPr>
          <a:xfrm>
            <a:off x="484584" y="1451429"/>
            <a:ext cx="6874159" cy="3234871"/>
          </a:xfrm>
        </p:spPr>
        <p:txBody>
          <a:bodyPr/>
          <a:lstStyle/>
          <a:p>
            <a:pPr algn="just"/>
            <a:r>
              <a:rPr lang="en-IN" dirty="0" smtClean="0"/>
              <a:t>1. For this project  we will analysing Hotel Booking data. This data set contains booking </a:t>
            </a:r>
            <a:r>
              <a:rPr lang="en-IN" dirty="0" err="1" smtClean="0"/>
              <a:t>iformation</a:t>
            </a:r>
            <a:r>
              <a:rPr lang="en-IN" dirty="0" smtClean="0"/>
              <a:t> for a city hotel and a resort hotel, and includes information such as when the booking was made , length of stay , the number of adults , children , or babies, and the number of available parking spaces.</a:t>
            </a:r>
          </a:p>
          <a:p>
            <a:pPr algn="just"/>
            <a:r>
              <a:rPr lang="en-IN" dirty="0" smtClean="0"/>
              <a:t>Hotel industry is a very volatile industry and the bookings depends on above factors and many more.</a:t>
            </a:r>
          </a:p>
          <a:p>
            <a:pPr algn="just"/>
            <a:r>
              <a:rPr lang="en-IN" dirty="0" smtClean="0"/>
              <a:t>The main objective behind this project is to explore and analyse data to discover important factor that govern the bookings and give insights to hotel management , which can perform various campaigns to boost the business and performance.</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3341" y="288758"/>
            <a:ext cx="356436" cy="356436"/>
          </a:xfrm>
          <a:prstGeom prst="rect">
            <a:avLst/>
          </a:prstGeom>
        </p:spPr>
      </p:pic>
    </p:spTree>
    <p:extLst>
      <p:ext uri="{BB962C8B-B14F-4D97-AF65-F5344CB8AC3E}">
        <p14:creationId xmlns:p14="http://schemas.microsoft.com/office/powerpoint/2010/main" val="2493679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145143"/>
            <a:ext cx="7053542" cy="515257"/>
          </a:xfrm>
        </p:spPr>
        <p:txBody>
          <a:bodyPr/>
          <a:lstStyle/>
          <a:p>
            <a:r>
              <a:rPr lang="en-IN" sz="3200" b="1" dirty="0"/>
              <a:t>Work Flow:-</a:t>
            </a:r>
            <a:endParaRPr lang="en-IN" dirty="0"/>
          </a:p>
        </p:txBody>
      </p:sp>
      <p:sp>
        <p:nvSpPr>
          <p:cNvPr id="3" name="Content Placeholder 2"/>
          <p:cNvSpPr>
            <a:spLocks noGrp="1"/>
          </p:cNvSpPr>
          <p:nvPr>
            <p:ph idx="1"/>
          </p:nvPr>
        </p:nvSpPr>
        <p:spPr>
          <a:xfrm>
            <a:off x="574050" y="660400"/>
            <a:ext cx="6964076" cy="4483099"/>
          </a:xfrm>
        </p:spPr>
        <p:txBody>
          <a:bodyPr>
            <a:normAutofit/>
          </a:bodyPr>
          <a:lstStyle/>
          <a:p>
            <a:pPr>
              <a:buFont typeface="Wingdings" panose="05000000000000000000" pitchFamily="2" charset="2"/>
              <a:buChar char="Ø"/>
            </a:pPr>
            <a:r>
              <a:rPr lang="en-IN" dirty="0" smtClean="0"/>
              <a:t> So we divide  our work flow into following 3 steps.</a:t>
            </a:r>
          </a:p>
          <a:p>
            <a:pPr>
              <a:buFont typeface="Wingdings" panose="05000000000000000000" pitchFamily="2" charset="2"/>
              <a:buChar char="Ø"/>
            </a:pPr>
            <a:endParaRPr lang="en-IN" dirty="0" smtClean="0"/>
          </a:p>
          <a:p>
            <a:pPr>
              <a:buFont typeface="Wingdings" panose="05000000000000000000" pitchFamily="2" charset="2"/>
              <a:buChar char="Ø"/>
            </a:pPr>
            <a:endParaRPr lang="en-IN" dirty="0"/>
          </a:p>
          <a:p>
            <a:pPr>
              <a:buFont typeface="Wingdings" panose="05000000000000000000" pitchFamily="2" charset="2"/>
              <a:buChar char="Ø"/>
            </a:pPr>
            <a:endParaRPr lang="en-IN" dirty="0" smtClean="0"/>
          </a:p>
          <a:p>
            <a:pPr>
              <a:buFont typeface="Wingdings" panose="05000000000000000000" pitchFamily="2" charset="2"/>
              <a:buChar char="Ø"/>
            </a:pPr>
            <a:endParaRPr lang="en-IN" dirty="0"/>
          </a:p>
          <a:p>
            <a:pPr>
              <a:buFont typeface="Wingdings" panose="05000000000000000000" pitchFamily="2" charset="2"/>
              <a:buChar char="Ø"/>
            </a:pPr>
            <a:endParaRPr lang="en-IN" dirty="0" smtClean="0"/>
          </a:p>
          <a:p>
            <a:pPr>
              <a:buFont typeface="Wingdings" panose="05000000000000000000" pitchFamily="2" charset="2"/>
              <a:buChar char="Ø"/>
            </a:pPr>
            <a:endParaRPr lang="en-IN" dirty="0" smtClean="0"/>
          </a:p>
          <a:p>
            <a:pPr>
              <a:buFont typeface="Wingdings" panose="05000000000000000000" pitchFamily="2" charset="2"/>
              <a:buChar char="Ø"/>
            </a:pPr>
            <a:r>
              <a:rPr lang="en-IN" b="1" u="sng" dirty="0" smtClean="0"/>
              <a:t>EDA</a:t>
            </a:r>
            <a:r>
              <a:rPr lang="en-IN" dirty="0" smtClean="0"/>
              <a:t> </a:t>
            </a:r>
            <a:r>
              <a:rPr lang="en-IN" dirty="0" smtClean="0"/>
              <a:t>will be divided into 3 following 3 analysis.</a:t>
            </a:r>
          </a:p>
          <a:p>
            <a:pPr>
              <a:buFont typeface="Wingdings" panose="05000000000000000000" pitchFamily="2" charset="2"/>
              <a:buChar char="§"/>
            </a:pPr>
            <a:r>
              <a:rPr lang="en-IN" dirty="0" smtClean="0"/>
              <a:t>Univariate analysis:- It is the Simplest of the three analyses where the   data </a:t>
            </a:r>
            <a:r>
              <a:rPr lang="en-IN" dirty="0"/>
              <a:t>you are analysing is only one variable                                         </a:t>
            </a:r>
            <a:endParaRPr lang="en-IN" dirty="0" smtClean="0"/>
          </a:p>
          <a:p>
            <a:pPr>
              <a:buFont typeface="Wingdings" panose="05000000000000000000" pitchFamily="2" charset="2"/>
              <a:buChar char="§"/>
            </a:pPr>
            <a:r>
              <a:rPr lang="en-IN" dirty="0" smtClean="0"/>
              <a:t> Bivariate analysis:- It is where you are comparing two </a:t>
            </a:r>
            <a:r>
              <a:rPr lang="en-IN" dirty="0" err="1" smtClean="0"/>
              <a:t>varieable</a:t>
            </a:r>
            <a:r>
              <a:rPr lang="en-IN" dirty="0" smtClean="0"/>
              <a:t> to       study their relationship.</a:t>
            </a:r>
          </a:p>
          <a:p>
            <a:pPr>
              <a:buFont typeface="Wingdings" panose="05000000000000000000" pitchFamily="2" charset="2"/>
              <a:buChar char="§"/>
            </a:pPr>
            <a:r>
              <a:rPr lang="en-IN" dirty="0" smtClean="0"/>
              <a:t>Multivariate Analysis :- It is similar to </a:t>
            </a:r>
            <a:r>
              <a:rPr lang="en-IN" dirty="0"/>
              <a:t> Bivariate </a:t>
            </a:r>
            <a:r>
              <a:rPr lang="en-IN" dirty="0" smtClean="0"/>
              <a:t>analysis but you are comparing more than two variables.</a:t>
            </a:r>
          </a:p>
          <a:p>
            <a:pPr marL="0" indent="0">
              <a:buNone/>
            </a:pPr>
            <a:endParaRPr lang="en-IN" dirty="0" smtClean="0"/>
          </a:p>
        </p:txBody>
      </p:sp>
      <p:sp>
        <p:nvSpPr>
          <p:cNvPr id="4" name="Flowchart: Magnetic Disk 3"/>
          <p:cNvSpPr/>
          <p:nvPr/>
        </p:nvSpPr>
        <p:spPr>
          <a:xfrm rot="20558922">
            <a:off x="386838" y="1425185"/>
            <a:ext cx="2441812" cy="1046369"/>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smtClean="0"/>
              <a:t>Data collection and </a:t>
            </a:r>
          </a:p>
          <a:p>
            <a:pPr algn="ctr"/>
            <a:r>
              <a:rPr lang="en-IN" dirty="0" smtClean="0"/>
              <a:t>Understanding </a:t>
            </a:r>
            <a:endParaRPr lang="en-IN" dirty="0"/>
          </a:p>
        </p:txBody>
      </p:sp>
      <p:sp>
        <p:nvSpPr>
          <p:cNvPr id="5" name="Flowchart: Magnetic Disk 4"/>
          <p:cNvSpPr/>
          <p:nvPr/>
        </p:nvSpPr>
        <p:spPr>
          <a:xfrm rot="20380993">
            <a:off x="2735394" y="1450039"/>
            <a:ext cx="2238086" cy="94222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Data cleaning and manipulation </a:t>
            </a:r>
            <a:endParaRPr lang="en-IN" dirty="0"/>
          </a:p>
        </p:txBody>
      </p:sp>
      <p:sp>
        <p:nvSpPr>
          <p:cNvPr id="6" name="Flowchart: Magnetic Disk 5"/>
          <p:cNvSpPr/>
          <p:nvPr/>
        </p:nvSpPr>
        <p:spPr>
          <a:xfrm rot="20461994">
            <a:off x="4975304" y="1427640"/>
            <a:ext cx="2110242" cy="1041461"/>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smtClean="0"/>
              <a:t>Exploratory Data Analysis(EDA)</a:t>
            </a:r>
            <a:endParaRPr lang="en-IN" dirty="0"/>
          </a:p>
        </p:txBody>
      </p:sp>
      <p:sp>
        <p:nvSpPr>
          <p:cNvPr id="10" name="Right Arrow 9"/>
          <p:cNvSpPr/>
          <p:nvPr/>
        </p:nvSpPr>
        <p:spPr>
          <a:xfrm>
            <a:off x="2133765" y="2488817"/>
            <a:ext cx="599505" cy="893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Arrow 10"/>
          <p:cNvSpPr/>
          <p:nvPr/>
        </p:nvSpPr>
        <p:spPr>
          <a:xfrm>
            <a:off x="4263836" y="2433674"/>
            <a:ext cx="599505" cy="110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965" y="303964"/>
            <a:ext cx="356436" cy="356436"/>
          </a:xfrm>
          <a:prstGeom prst="rect">
            <a:avLst/>
          </a:prstGeom>
        </p:spPr>
      </p:pic>
    </p:spTree>
    <p:extLst>
      <p:ext uri="{BB962C8B-B14F-4D97-AF65-F5344CB8AC3E}">
        <p14:creationId xmlns:p14="http://schemas.microsoft.com/office/powerpoint/2010/main" val="1564219806"/>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buFont typeface="Wingdings" panose="05000000000000000000" pitchFamily="2" charset="2"/>
              <a:buChar char="v"/>
            </a:pPr>
            <a:r>
              <a:rPr lang="en-IN" sz="1600" dirty="0" smtClean="0"/>
              <a:t> After collecting data it’s important to understand your data . So we had Hotel Booking analysis data which had 119390 rows and 32 columns. So lets understand this 32 columns.</a:t>
            </a:r>
            <a:endParaRPr lang="en-IN" sz="1600" dirty="0"/>
          </a:p>
        </p:txBody>
      </p:sp>
      <p:sp>
        <p:nvSpPr>
          <p:cNvPr id="3" name="Content Placeholder 2"/>
          <p:cNvSpPr>
            <a:spLocks noGrp="1"/>
          </p:cNvSpPr>
          <p:nvPr>
            <p:ph idx="1"/>
          </p:nvPr>
        </p:nvSpPr>
        <p:spPr>
          <a:xfrm>
            <a:off x="398761" y="1389936"/>
            <a:ext cx="7145504" cy="3753563"/>
          </a:xfrm>
        </p:spPr>
        <p:txBody>
          <a:bodyPr>
            <a:normAutofit fontScale="92500" lnSpcReduction="10000"/>
          </a:bodyPr>
          <a:lstStyle/>
          <a:p>
            <a:r>
              <a:rPr lang="en-IN" sz="2800" b="1" u="sng" dirty="0" smtClean="0"/>
              <a:t>Data Description</a:t>
            </a:r>
            <a:r>
              <a:rPr lang="en-IN" sz="2800" b="1" dirty="0" smtClean="0"/>
              <a:t>:-</a:t>
            </a:r>
          </a:p>
          <a:p>
            <a:r>
              <a:rPr lang="en-US" b="1" dirty="0"/>
              <a:t>hotel</a:t>
            </a:r>
            <a:r>
              <a:rPr lang="en-US" dirty="0"/>
              <a:t> : </a:t>
            </a:r>
            <a:r>
              <a:rPr lang="en-US" i="1" dirty="0"/>
              <a:t>Hotel(Resort Hotel or City Hotel)</a:t>
            </a:r>
            <a:endParaRPr lang="en-US" dirty="0"/>
          </a:p>
          <a:p>
            <a:r>
              <a:rPr lang="en-US" b="1" dirty="0" err="1"/>
              <a:t>is_canceled</a:t>
            </a:r>
            <a:r>
              <a:rPr lang="en-US" dirty="0"/>
              <a:t> : </a:t>
            </a:r>
            <a:r>
              <a:rPr lang="en-US" i="1" dirty="0"/>
              <a:t>Value indicating if the booking was canceled (1) or not (0)</a:t>
            </a:r>
            <a:endParaRPr lang="en-US" dirty="0"/>
          </a:p>
          <a:p>
            <a:r>
              <a:rPr lang="en-US" b="1" dirty="0" err="1"/>
              <a:t>lead_time</a:t>
            </a:r>
            <a:r>
              <a:rPr lang="en-US" dirty="0"/>
              <a:t> :</a:t>
            </a:r>
            <a:r>
              <a:rPr lang="en-US" i="1" dirty="0"/>
              <a:t> Number of days that elapsed between the entering date of the booking into the PMS and the arrival date</a:t>
            </a:r>
            <a:endParaRPr lang="en-US" dirty="0"/>
          </a:p>
          <a:p>
            <a:r>
              <a:rPr lang="en-US" b="1" dirty="0" err="1"/>
              <a:t>arrival_date_year</a:t>
            </a:r>
            <a:r>
              <a:rPr lang="en-US" dirty="0"/>
              <a:t> : </a:t>
            </a:r>
            <a:r>
              <a:rPr lang="en-US" i="1" dirty="0"/>
              <a:t>Year of arrival date</a:t>
            </a:r>
            <a:endParaRPr lang="en-US" dirty="0"/>
          </a:p>
          <a:p>
            <a:r>
              <a:rPr lang="en-US" b="1" dirty="0" err="1"/>
              <a:t>arrival_date_month</a:t>
            </a:r>
            <a:r>
              <a:rPr lang="en-US" dirty="0"/>
              <a:t> : </a:t>
            </a:r>
            <a:r>
              <a:rPr lang="en-US" i="1" dirty="0"/>
              <a:t>Month of arrival date</a:t>
            </a:r>
            <a:endParaRPr lang="en-US" dirty="0"/>
          </a:p>
          <a:p>
            <a:r>
              <a:rPr lang="en-US" b="1" dirty="0" err="1"/>
              <a:t>arrival_date_week_number</a:t>
            </a:r>
            <a:r>
              <a:rPr lang="en-US" dirty="0"/>
              <a:t> : </a:t>
            </a:r>
            <a:r>
              <a:rPr lang="en-US" i="1" dirty="0"/>
              <a:t>Week number of year for arrival date</a:t>
            </a:r>
            <a:endParaRPr lang="en-US" dirty="0"/>
          </a:p>
          <a:p>
            <a:r>
              <a:rPr lang="en-US" b="1" dirty="0" err="1"/>
              <a:t>arrival_date_day_of_month</a:t>
            </a:r>
            <a:r>
              <a:rPr lang="en-US" dirty="0"/>
              <a:t> : </a:t>
            </a:r>
            <a:r>
              <a:rPr lang="en-US" i="1" dirty="0"/>
              <a:t>Day of arrival </a:t>
            </a:r>
            <a:r>
              <a:rPr lang="en-US" i="1" dirty="0" smtClean="0"/>
              <a:t>date</a:t>
            </a:r>
          </a:p>
          <a:p>
            <a:r>
              <a:rPr lang="en-US" b="1" dirty="0" err="1"/>
              <a:t>stays_in_weekend_nights</a:t>
            </a:r>
            <a:r>
              <a:rPr lang="en-US" dirty="0"/>
              <a:t> : </a:t>
            </a:r>
            <a:r>
              <a:rPr lang="en-US" i="1" dirty="0"/>
              <a:t>Number of weekend nights (Saturday or Sunday) </a:t>
            </a:r>
            <a:r>
              <a:rPr lang="en-US" i="1" dirty="0" smtClean="0"/>
              <a:t>   the </a:t>
            </a:r>
            <a:r>
              <a:rPr lang="en-US" i="1" dirty="0"/>
              <a:t>guest stayed or booked to stay at the </a:t>
            </a:r>
            <a:r>
              <a:rPr lang="en-US" i="1" dirty="0" smtClean="0"/>
              <a:t>hotel</a:t>
            </a:r>
            <a:endParaRPr lang="en-US" dirty="0"/>
          </a:p>
          <a:p>
            <a:r>
              <a:rPr lang="en-US" b="1" dirty="0" err="1" smtClean="0"/>
              <a:t>stays_in_week_nights</a:t>
            </a:r>
            <a:r>
              <a:rPr lang="en-US" dirty="0"/>
              <a:t> : </a:t>
            </a:r>
            <a:r>
              <a:rPr lang="en-US" i="1" dirty="0"/>
              <a:t>Number of week nights (Monday to Friday) the guest stayed or booked to stay at the </a:t>
            </a:r>
            <a:r>
              <a:rPr lang="en-US" i="1" dirty="0" smtClean="0"/>
              <a:t>hotel.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3341" y="247507"/>
            <a:ext cx="356436" cy="356436"/>
          </a:xfrm>
          <a:prstGeom prst="rect">
            <a:avLst/>
          </a:prstGeom>
        </p:spPr>
      </p:pic>
    </p:spTree>
    <p:extLst>
      <p:ext uri="{BB962C8B-B14F-4D97-AF65-F5344CB8AC3E}">
        <p14:creationId xmlns:p14="http://schemas.microsoft.com/office/powerpoint/2010/main" val="246172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298" y="354052"/>
            <a:ext cx="7053542" cy="4588062"/>
          </a:xfrm>
        </p:spPr>
        <p:txBody>
          <a:bodyPr/>
          <a:lstStyle/>
          <a:p>
            <a:r>
              <a:rPr lang="en-US" sz="1400" dirty="0"/>
              <a:t/>
            </a:r>
            <a:br>
              <a:rPr lang="en-US" sz="1400" dirty="0"/>
            </a:br>
            <a:r>
              <a:rPr lang="en-US" sz="1400" b="1" dirty="0"/>
              <a:t>adults</a:t>
            </a:r>
            <a:r>
              <a:rPr lang="en-US" sz="1400" dirty="0"/>
              <a:t> </a:t>
            </a:r>
            <a:r>
              <a:rPr lang="en-US" sz="1400" dirty="0" smtClean="0"/>
              <a:t>: </a:t>
            </a:r>
            <a:r>
              <a:rPr lang="en-US" sz="1400" dirty="0"/>
              <a:t> </a:t>
            </a:r>
            <a:r>
              <a:rPr lang="en-US" sz="1400" i="1" dirty="0"/>
              <a:t>Number of adults</a:t>
            </a:r>
            <a:r>
              <a:rPr lang="en-US" sz="1400" dirty="0"/>
              <a:t/>
            </a:r>
            <a:br>
              <a:rPr lang="en-US" sz="1400" dirty="0"/>
            </a:br>
            <a:r>
              <a:rPr lang="en-US" sz="1400" b="1" dirty="0"/>
              <a:t>children</a:t>
            </a:r>
            <a:r>
              <a:rPr lang="en-US" sz="1400" dirty="0"/>
              <a:t> : </a:t>
            </a:r>
            <a:r>
              <a:rPr lang="en-US" sz="1400" i="1" dirty="0"/>
              <a:t>Number of children</a:t>
            </a:r>
            <a:r>
              <a:rPr lang="en-US" sz="1400" dirty="0"/>
              <a:t/>
            </a:r>
            <a:br>
              <a:rPr lang="en-US" sz="1400" dirty="0"/>
            </a:br>
            <a:r>
              <a:rPr lang="en-US" sz="1400" b="1" dirty="0"/>
              <a:t>babies</a:t>
            </a:r>
            <a:r>
              <a:rPr lang="en-US" sz="1400" dirty="0"/>
              <a:t> : </a:t>
            </a:r>
            <a:r>
              <a:rPr lang="en-US" sz="1400" i="1" dirty="0"/>
              <a:t>Number of babies</a:t>
            </a:r>
            <a:r>
              <a:rPr lang="en-US" sz="1400" dirty="0"/>
              <a:t/>
            </a:r>
            <a:br>
              <a:rPr lang="en-US" sz="1400" dirty="0"/>
            </a:br>
            <a:r>
              <a:rPr lang="en-US" sz="1400" b="1" dirty="0"/>
              <a:t>meal</a:t>
            </a:r>
            <a:r>
              <a:rPr lang="en-US" sz="1400" dirty="0"/>
              <a:t> : </a:t>
            </a:r>
            <a:r>
              <a:rPr lang="en-US" sz="1400" i="1" dirty="0"/>
              <a:t>Type of meal booked. Categories are presented in standard </a:t>
            </a:r>
            <a:r>
              <a:rPr lang="en-US" sz="1400" i="1" dirty="0" smtClean="0"/>
              <a:t>hospitality</a:t>
            </a:r>
            <a:br>
              <a:rPr lang="en-US" sz="1400" i="1" dirty="0" smtClean="0"/>
            </a:br>
            <a:r>
              <a:rPr lang="en-US" sz="1400" i="1" dirty="0"/>
              <a:t> </a:t>
            </a:r>
            <a:r>
              <a:rPr lang="en-US" sz="1400" i="1" dirty="0" smtClean="0"/>
              <a:t>           </a:t>
            </a:r>
            <a:r>
              <a:rPr lang="en-US" sz="1400" i="1" dirty="0"/>
              <a:t>meal packages:</a:t>
            </a:r>
            <a:r>
              <a:rPr lang="en-US" sz="1400" dirty="0"/>
              <a:t/>
            </a:r>
            <a:br>
              <a:rPr lang="en-US" sz="1400" dirty="0"/>
            </a:br>
            <a:r>
              <a:rPr lang="en-US" sz="1400" b="1" dirty="0"/>
              <a:t>country</a:t>
            </a:r>
            <a:r>
              <a:rPr lang="en-US" sz="1400" dirty="0"/>
              <a:t> : </a:t>
            </a:r>
            <a:r>
              <a:rPr lang="en-US" sz="1400" i="1" dirty="0"/>
              <a:t>Country of </a:t>
            </a:r>
            <a:r>
              <a:rPr lang="en-US" sz="1400" i="1" dirty="0" smtClean="0"/>
              <a:t>origin</a:t>
            </a:r>
            <a:br>
              <a:rPr lang="en-US" sz="1400" i="1" dirty="0" smtClean="0"/>
            </a:br>
            <a:r>
              <a:rPr lang="en-US" sz="1400" b="1" dirty="0" err="1"/>
              <a:t>market_segment</a:t>
            </a:r>
            <a:r>
              <a:rPr lang="en-US" sz="1400" dirty="0"/>
              <a:t> : </a:t>
            </a:r>
            <a:r>
              <a:rPr lang="en-US" sz="1400" i="1" dirty="0"/>
              <a:t>Market segment designation. In categories, the term “TA” </a:t>
            </a:r>
            <a:r>
              <a:rPr lang="en-US" sz="1400" i="1" dirty="0" smtClean="0"/>
              <a:t/>
            </a:r>
            <a:br>
              <a:rPr lang="en-US" sz="1400" i="1" dirty="0" smtClean="0"/>
            </a:br>
            <a:r>
              <a:rPr lang="en-US" sz="1400" i="1" dirty="0"/>
              <a:t> </a:t>
            </a:r>
            <a:r>
              <a:rPr lang="en-US" sz="1400" i="1" dirty="0" smtClean="0"/>
              <a:t>                               means </a:t>
            </a:r>
            <a:r>
              <a:rPr lang="en-US" sz="1400" i="1" dirty="0"/>
              <a:t>“Travel Agents” and “TO” means “Tour Operators”</a:t>
            </a:r>
            <a:r>
              <a:rPr lang="en-US" sz="1400" dirty="0"/>
              <a:t/>
            </a:r>
            <a:br>
              <a:rPr lang="en-US" sz="1400" dirty="0"/>
            </a:br>
            <a:r>
              <a:rPr lang="en-US" sz="1400" b="1" dirty="0" err="1"/>
              <a:t>distribution_channel</a:t>
            </a:r>
            <a:r>
              <a:rPr lang="en-US" sz="1400" dirty="0"/>
              <a:t> : </a:t>
            </a:r>
            <a:r>
              <a:rPr lang="en-US" sz="1400" i="1" dirty="0"/>
              <a:t>Booking distribution channel. The term “TA” means “</a:t>
            </a:r>
            <a:r>
              <a:rPr lang="en-US" sz="1400" i="1" dirty="0" smtClean="0"/>
              <a:t>Travel</a:t>
            </a:r>
            <a:br>
              <a:rPr lang="en-US" sz="1400" i="1" dirty="0" smtClean="0"/>
            </a:br>
            <a:r>
              <a:rPr lang="en-US" sz="1400" i="1" dirty="0"/>
              <a:t> </a:t>
            </a:r>
            <a:r>
              <a:rPr lang="en-US" sz="1400" i="1" dirty="0" smtClean="0"/>
              <a:t>                                    </a:t>
            </a:r>
            <a:r>
              <a:rPr lang="en-US" sz="1400" i="1" dirty="0"/>
              <a:t>Agents” and “TO” means “Tour Operators”</a:t>
            </a:r>
            <a:r>
              <a:rPr lang="en-US" sz="1400" dirty="0"/>
              <a:t/>
            </a:r>
            <a:br>
              <a:rPr lang="en-US" sz="1400" dirty="0"/>
            </a:br>
            <a:r>
              <a:rPr lang="en-US" sz="1400" b="1" dirty="0" err="1"/>
              <a:t>is_repeated_guest</a:t>
            </a:r>
            <a:r>
              <a:rPr lang="en-US" sz="1400" dirty="0"/>
              <a:t> : </a:t>
            </a:r>
            <a:r>
              <a:rPr lang="en-US" sz="1400" i="1" dirty="0"/>
              <a:t>Value indicating if the booking name was from a repeated </a:t>
            </a:r>
            <a:r>
              <a:rPr lang="en-US" sz="1400" i="1" dirty="0" smtClean="0"/>
              <a:t/>
            </a:r>
            <a:br>
              <a:rPr lang="en-US" sz="1400" i="1" dirty="0" smtClean="0"/>
            </a:br>
            <a:r>
              <a:rPr lang="en-US" sz="1400" i="1" dirty="0"/>
              <a:t> </a:t>
            </a:r>
            <a:r>
              <a:rPr lang="en-US" sz="1400" i="1" dirty="0" smtClean="0"/>
              <a:t>                                  guest </a:t>
            </a:r>
            <a:r>
              <a:rPr lang="en-US" sz="1400" i="1" dirty="0"/>
              <a:t>(1) or not (0)</a:t>
            </a:r>
            <a:r>
              <a:rPr lang="en-US" sz="1400" dirty="0"/>
              <a:t/>
            </a:r>
            <a:br>
              <a:rPr lang="en-US" sz="1400" dirty="0"/>
            </a:br>
            <a:r>
              <a:rPr lang="en-US" sz="1400" b="1" dirty="0" err="1"/>
              <a:t>previous_cancellations</a:t>
            </a:r>
            <a:r>
              <a:rPr lang="en-US" sz="1400" dirty="0"/>
              <a:t> : </a:t>
            </a:r>
            <a:r>
              <a:rPr lang="en-US" sz="1400" i="1" dirty="0"/>
              <a:t>Number of previous bookings that were cancelled by </a:t>
            </a:r>
            <a:r>
              <a:rPr lang="en-US" sz="1400" i="1" dirty="0" smtClean="0"/>
              <a:t/>
            </a:r>
            <a:br>
              <a:rPr lang="en-US" sz="1400" i="1" dirty="0" smtClean="0"/>
            </a:br>
            <a:r>
              <a:rPr lang="en-US" sz="1400" i="1" dirty="0"/>
              <a:t> </a:t>
            </a:r>
            <a:r>
              <a:rPr lang="en-US" sz="1400" i="1" dirty="0" smtClean="0"/>
              <a:t>                                          the </a:t>
            </a:r>
            <a:r>
              <a:rPr lang="en-US" sz="1400" i="1" dirty="0"/>
              <a:t>customer prior to the current </a:t>
            </a:r>
            <a:r>
              <a:rPr lang="en-US" sz="1400" i="1" dirty="0" smtClean="0"/>
              <a:t>booking.</a:t>
            </a:r>
            <a:r>
              <a:rPr lang="en-US" sz="1000" dirty="0"/>
              <a:t/>
            </a:r>
            <a:br>
              <a:rPr lang="en-US" sz="1000" dirty="0"/>
            </a:br>
            <a:endParaRPr lang="en-IN" sz="1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9591" y="268132"/>
            <a:ext cx="356436" cy="356436"/>
          </a:xfrm>
          <a:prstGeom prst="rect">
            <a:avLst/>
          </a:prstGeom>
        </p:spPr>
      </p:pic>
    </p:spTree>
    <p:extLst>
      <p:ext uri="{BB962C8B-B14F-4D97-AF65-F5344CB8AC3E}">
        <p14:creationId xmlns:p14="http://schemas.microsoft.com/office/powerpoint/2010/main" val="39969705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71" y="0"/>
            <a:ext cx="7808686" cy="5143501"/>
          </a:xfrm>
        </p:spPr>
        <p:txBody>
          <a:bodyPr/>
          <a:lstStyle/>
          <a:p>
            <a:r>
              <a:rPr lang="en-US" sz="1400" b="1" dirty="0" err="1" smtClean="0"/>
              <a:t>booking_changes</a:t>
            </a:r>
            <a:r>
              <a:rPr lang="en-US" sz="1400" dirty="0"/>
              <a:t> : </a:t>
            </a:r>
            <a:r>
              <a:rPr lang="en-US" sz="1400" i="1" dirty="0"/>
              <a:t>Number of changes/amendments made to the booking from </a:t>
            </a:r>
            <a:r>
              <a:rPr lang="en-US" sz="1400" i="1" dirty="0" smtClean="0"/>
              <a:t>the</a:t>
            </a:r>
            <a:br>
              <a:rPr lang="en-US" sz="1400" i="1" dirty="0" smtClean="0"/>
            </a:br>
            <a:r>
              <a:rPr lang="en-US" sz="1400" i="1" dirty="0"/>
              <a:t> </a:t>
            </a:r>
            <a:r>
              <a:rPr lang="en-US" sz="1400" i="1" dirty="0" smtClean="0"/>
              <a:t>                                  </a:t>
            </a:r>
            <a:r>
              <a:rPr lang="en-US" sz="1400" i="1" dirty="0"/>
              <a:t>moment the booking was entered on the PMS until the moment </a:t>
            </a:r>
            <a:r>
              <a:rPr lang="en-US" sz="1400" i="1" dirty="0" smtClean="0"/>
              <a:t/>
            </a:r>
            <a:br>
              <a:rPr lang="en-US" sz="1400" i="1" dirty="0" smtClean="0"/>
            </a:br>
            <a:r>
              <a:rPr lang="en-US" sz="1400" i="1" dirty="0"/>
              <a:t> </a:t>
            </a:r>
            <a:r>
              <a:rPr lang="en-US" sz="1400" i="1" dirty="0" smtClean="0"/>
              <a:t>                                  of </a:t>
            </a:r>
            <a:r>
              <a:rPr lang="en-US" sz="1400" i="1" dirty="0"/>
              <a:t>check-in or cancellation</a:t>
            </a:r>
            <a:r>
              <a:rPr lang="en-US" sz="1400" dirty="0"/>
              <a:t/>
            </a:r>
            <a:br>
              <a:rPr lang="en-US" sz="1400" dirty="0"/>
            </a:br>
            <a:r>
              <a:rPr lang="en-US" sz="1400" b="1" dirty="0" err="1"/>
              <a:t>deposit_type</a:t>
            </a:r>
            <a:r>
              <a:rPr lang="en-US" sz="1400" dirty="0"/>
              <a:t> : </a:t>
            </a:r>
            <a:r>
              <a:rPr lang="en-US" sz="1400" i="1" dirty="0"/>
              <a:t>Indication on if the customer made a deposit to guarantee </a:t>
            </a:r>
            <a:r>
              <a:rPr lang="en-US" sz="1400" i="1" dirty="0" smtClean="0"/>
              <a:t>the   </a:t>
            </a:r>
            <a:br>
              <a:rPr lang="en-US" sz="1400" i="1" dirty="0" smtClean="0"/>
            </a:br>
            <a:r>
              <a:rPr lang="en-US" sz="1400" i="1" dirty="0"/>
              <a:t> </a:t>
            </a:r>
            <a:r>
              <a:rPr lang="en-US" sz="1400" i="1" dirty="0" smtClean="0"/>
              <a:t>                        booking</a:t>
            </a:r>
            <a:r>
              <a:rPr lang="en-US" sz="1400" i="1" dirty="0"/>
              <a:t>.</a:t>
            </a:r>
            <a:r>
              <a:rPr lang="en-US" sz="1400" dirty="0"/>
              <a:t/>
            </a:r>
            <a:br>
              <a:rPr lang="en-US" sz="1400" dirty="0"/>
            </a:br>
            <a:r>
              <a:rPr lang="en-US" sz="1400" b="1" dirty="0"/>
              <a:t>agent</a:t>
            </a:r>
            <a:r>
              <a:rPr lang="en-US" sz="1400" dirty="0"/>
              <a:t> : </a:t>
            </a:r>
            <a:r>
              <a:rPr lang="en-US" sz="1400" i="1" dirty="0"/>
              <a:t>ID of the travel agency that made the booking</a:t>
            </a:r>
            <a:r>
              <a:rPr lang="en-US" sz="1400" dirty="0"/>
              <a:t/>
            </a:r>
            <a:br>
              <a:rPr lang="en-US" sz="1400" dirty="0"/>
            </a:br>
            <a:r>
              <a:rPr lang="en-US" sz="1400" b="1" dirty="0"/>
              <a:t>company</a:t>
            </a:r>
            <a:r>
              <a:rPr lang="en-US" sz="1400" dirty="0"/>
              <a:t> : </a:t>
            </a:r>
            <a:r>
              <a:rPr lang="en-US" sz="1400" i="1" dirty="0"/>
              <a:t>ID of the company/entity that made the booking or responsible for </a:t>
            </a:r>
            <a:r>
              <a:rPr lang="en-US" sz="1400" i="1" dirty="0" smtClean="0"/>
              <a:t>paying</a:t>
            </a:r>
            <a:br>
              <a:rPr lang="en-US" sz="1400" i="1" dirty="0" smtClean="0"/>
            </a:br>
            <a:r>
              <a:rPr lang="en-US" sz="1400" i="1" dirty="0"/>
              <a:t> </a:t>
            </a:r>
            <a:r>
              <a:rPr lang="en-US" sz="1400" i="1" dirty="0" smtClean="0"/>
              <a:t>                   </a:t>
            </a:r>
            <a:r>
              <a:rPr lang="en-US" sz="1400" i="1" dirty="0"/>
              <a:t>the booking.</a:t>
            </a:r>
            <a:r>
              <a:rPr lang="en-US" sz="1400" dirty="0"/>
              <a:t/>
            </a:r>
            <a:br>
              <a:rPr lang="en-US" sz="1400" dirty="0"/>
            </a:br>
            <a:r>
              <a:rPr lang="en-US" sz="1400" b="1" dirty="0" err="1"/>
              <a:t>days_in_waiting_list</a:t>
            </a:r>
            <a:r>
              <a:rPr lang="en-US" sz="1400" dirty="0"/>
              <a:t> : </a:t>
            </a:r>
            <a:r>
              <a:rPr lang="en-US" sz="1400" i="1" dirty="0"/>
              <a:t>Number of days the booking was in the waiting list before it was </a:t>
            </a:r>
            <a:r>
              <a:rPr lang="en-US" sz="1400" i="1" dirty="0" smtClean="0"/>
              <a:t/>
            </a:r>
            <a:br>
              <a:rPr lang="en-US" sz="1400" i="1" dirty="0" smtClean="0"/>
            </a:br>
            <a:r>
              <a:rPr lang="en-US" sz="1400" i="1" dirty="0"/>
              <a:t> </a:t>
            </a:r>
            <a:r>
              <a:rPr lang="en-US" sz="1400" i="1" dirty="0" smtClean="0"/>
              <a:t>                                   confirmed </a:t>
            </a:r>
            <a:r>
              <a:rPr lang="en-US" sz="1400" i="1" dirty="0"/>
              <a:t>to the customer</a:t>
            </a:r>
            <a:r>
              <a:rPr lang="en-US" sz="1400" dirty="0"/>
              <a:t/>
            </a:r>
            <a:br>
              <a:rPr lang="en-US" sz="1400" dirty="0"/>
            </a:br>
            <a:r>
              <a:rPr lang="en-US" sz="1400" b="1" dirty="0" err="1"/>
              <a:t>customer_type</a:t>
            </a:r>
            <a:r>
              <a:rPr lang="en-US" sz="1400" dirty="0"/>
              <a:t> : </a:t>
            </a:r>
            <a:r>
              <a:rPr lang="en-US" sz="1400" i="1" dirty="0"/>
              <a:t>Type of booking, assuming one of four categories</a:t>
            </a:r>
            <a:r>
              <a:rPr lang="en-US" sz="1400" dirty="0"/>
              <a:t/>
            </a:r>
            <a:br>
              <a:rPr lang="en-US" sz="1400" dirty="0"/>
            </a:br>
            <a:r>
              <a:rPr lang="en-US" sz="1400" b="1" dirty="0" err="1"/>
              <a:t>adr</a:t>
            </a:r>
            <a:r>
              <a:rPr lang="en-US" sz="1400" dirty="0"/>
              <a:t> : </a:t>
            </a:r>
            <a:r>
              <a:rPr lang="en-US" sz="1400" i="1" dirty="0"/>
              <a:t>Average Daily Rate as defined by dividing the sum of all lodging transactions </a:t>
            </a:r>
            <a:r>
              <a:rPr lang="en-US" sz="1400" i="1" dirty="0" smtClean="0"/>
              <a:t>by</a:t>
            </a:r>
            <a:br>
              <a:rPr lang="en-US" sz="1400" i="1" dirty="0" smtClean="0"/>
            </a:br>
            <a:r>
              <a:rPr lang="en-US" sz="1400" i="1" dirty="0"/>
              <a:t> </a:t>
            </a:r>
            <a:r>
              <a:rPr lang="en-US" sz="1400" i="1" dirty="0" smtClean="0"/>
              <a:t>        </a:t>
            </a:r>
            <a:r>
              <a:rPr lang="en-US" sz="1400" i="1" dirty="0"/>
              <a:t>the total number of staying nights</a:t>
            </a:r>
            <a:r>
              <a:rPr lang="en-US" sz="1400" dirty="0"/>
              <a:t/>
            </a:r>
            <a:br>
              <a:rPr lang="en-US" sz="1400" dirty="0"/>
            </a:br>
            <a:r>
              <a:rPr lang="en-US" sz="1400" b="1" dirty="0" err="1"/>
              <a:t>required_car_parking_spaces</a:t>
            </a:r>
            <a:r>
              <a:rPr lang="en-US" sz="1400" dirty="0"/>
              <a:t> : </a:t>
            </a:r>
            <a:r>
              <a:rPr lang="en-US" sz="1400" i="1" dirty="0"/>
              <a:t>Number of car parking spaces required by the </a:t>
            </a:r>
            <a:r>
              <a:rPr lang="en-US" sz="1400" i="1" dirty="0" smtClean="0"/>
              <a:t/>
            </a:r>
            <a:br>
              <a:rPr lang="en-US" sz="1400" i="1" dirty="0" smtClean="0"/>
            </a:br>
            <a:r>
              <a:rPr lang="en-US" sz="1400" i="1" dirty="0"/>
              <a:t> </a:t>
            </a:r>
            <a:r>
              <a:rPr lang="en-US" sz="1400" i="1" dirty="0" smtClean="0"/>
              <a:t>                                                      customer</a:t>
            </a:r>
            <a:r>
              <a:rPr lang="en-US" sz="1400" dirty="0"/>
              <a:t/>
            </a:r>
            <a:br>
              <a:rPr lang="en-US" sz="1400" dirty="0"/>
            </a:br>
            <a:r>
              <a:rPr lang="en-US" sz="1400" b="1" dirty="0" err="1"/>
              <a:t>previous_bookings_not_canceled</a:t>
            </a:r>
            <a:r>
              <a:rPr lang="en-US" sz="1400" dirty="0"/>
              <a:t> : </a:t>
            </a:r>
            <a:r>
              <a:rPr lang="en-US" sz="1400" i="1" dirty="0"/>
              <a:t>Number of previous bookings not cancelled by </a:t>
            </a:r>
            <a:r>
              <a:rPr lang="en-US" sz="1400" i="1" dirty="0" smtClean="0"/>
              <a:t/>
            </a:r>
            <a:br>
              <a:rPr lang="en-US" sz="1400" i="1" dirty="0" smtClean="0"/>
            </a:br>
            <a:r>
              <a:rPr lang="en-US" sz="1400" i="1" dirty="0"/>
              <a:t> </a:t>
            </a:r>
            <a:r>
              <a:rPr lang="en-US" sz="1400" i="1" dirty="0" smtClean="0"/>
              <a:t>                                                             the </a:t>
            </a:r>
            <a:r>
              <a:rPr lang="en-US" sz="1400" i="1" dirty="0"/>
              <a:t>customer prior to the current booking</a:t>
            </a:r>
            <a:r>
              <a:rPr lang="en-US" sz="1400" dirty="0"/>
              <a:t/>
            </a:r>
            <a:br>
              <a:rPr lang="en-US" sz="1400" dirty="0"/>
            </a:br>
            <a:r>
              <a:rPr lang="en-US" sz="1400" b="1" dirty="0" err="1"/>
              <a:t>reserved_room_type</a:t>
            </a:r>
            <a:r>
              <a:rPr lang="en-US" sz="1400" dirty="0"/>
              <a:t> : </a:t>
            </a:r>
            <a:r>
              <a:rPr lang="en-US" sz="1400" i="1" dirty="0"/>
              <a:t>Code of room type reserved. Code is presented instead of </a:t>
            </a:r>
            <a:r>
              <a:rPr lang="en-US" sz="1400" i="1" dirty="0" smtClean="0"/>
              <a:t/>
            </a:r>
            <a:br>
              <a:rPr lang="en-US" sz="1400" i="1" dirty="0" smtClean="0"/>
            </a:br>
            <a:r>
              <a:rPr lang="en-US" sz="1400" i="1" dirty="0"/>
              <a:t> </a:t>
            </a:r>
            <a:r>
              <a:rPr lang="en-US" sz="1400" i="1" dirty="0" smtClean="0"/>
              <a:t>                                      designation </a:t>
            </a:r>
            <a:r>
              <a:rPr lang="en-US" sz="1400" i="1" dirty="0"/>
              <a:t>for anonymity reasons.</a:t>
            </a:r>
            <a:r>
              <a:rPr lang="en-US" sz="1400" dirty="0"/>
              <a:t/>
            </a:r>
            <a:br>
              <a:rPr lang="en-US" sz="1400" dirty="0"/>
            </a:br>
            <a:r>
              <a:rPr lang="en-US" sz="1400" b="1" dirty="0" err="1"/>
              <a:t>assigned_room_type</a:t>
            </a:r>
            <a:r>
              <a:rPr lang="en-US" sz="1400" dirty="0"/>
              <a:t> : </a:t>
            </a:r>
            <a:r>
              <a:rPr lang="en-US" sz="1400" i="1" dirty="0"/>
              <a:t>Code for the type of room assigned to the booking</a:t>
            </a:r>
            <a:r>
              <a:rPr lang="en-US" sz="1400" i="1" dirty="0" smtClean="0"/>
              <a:t>.</a:t>
            </a:r>
            <a:br>
              <a:rPr lang="en-US" sz="1400" i="1" dirty="0" smtClean="0"/>
            </a:br>
            <a:r>
              <a:rPr lang="en-US" sz="1400" b="1" dirty="0" err="1"/>
              <a:t>required_car_parking_spaces</a:t>
            </a:r>
            <a:r>
              <a:rPr lang="en-US" sz="1400" dirty="0"/>
              <a:t> : </a:t>
            </a:r>
            <a:r>
              <a:rPr lang="en-US" sz="1400" i="1" dirty="0"/>
              <a:t>Number of car parking spaces required by </a:t>
            </a:r>
            <a:r>
              <a:rPr lang="en-US" sz="1400" i="1" dirty="0" smtClean="0"/>
              <a:t>the customer</a:t>
            </a:r>
            <a:br>
              <a:rPr lang="en-US" sz="1400" i="1" dirty="0" smtClean="0"/>
            </a:br>
            <a:r>
              <a:rPr lang="en-US" sz="1400" b="1" dirty="0" err="1"/>
              <a:t>total_of_special_requests</a:t>
            </a:r>
            <a:r>
              <a:rPr lang="en-US" sz="1400" dirty="0"/>
              <a:t> :</a:t>
            </a:r>
            <a:r>
              <a:rPr lang="en-US" sz="1400" i="1" dirty="0"/>
              <a:t> Number of special requests made by the customer</a:t>
            </a:r>
            <a:r>
              <a:rPr lang="en-US" sz="1400" i="1" dirty="0" smtClean="0"/>
              <a:t/>
            </a:r>
            <a:br>
              <a:rPr lang="en-US" sz="1400" i="1" dirty="0" smtClean="0"/>
            </a:br>
            <a:r>
              <a:rPr lang="en-US" sz="1400" i="1" dirty="0" smtClean="0"/>
              <a:t/>
            </a:r>
            <a:br>
              <a:rPr lang="en-US" sz="1400" i="1" dirty="0" smtClean="0"/>
            </a:br>
            <a:r>
              <a:rPr lang="en-US" sz="1400" dirty="0"/>
              <a:t/>
            </a:r>
            <a:br>
              <a:rPr lang="en-US" sz="1400" dirty="0"/>
            </a:br>
            <a:r>
              <a:rPr lang="en-US" sz="1100" i="1" dirty="0"/>
              <a:t/>
            </a:r>
            <a:br>
              <a:rPr lang="en-US" sz="1100" i="1" dirty="0"/>
            </a:br>
            <a:endParaRPr lang="en-IN" sz="800" dirty="0"/>
          </a:p>
        </p:txBody>
      </p:sp>
      <p:sp>
        <p:nvSpPr>
          <p:cNvPr id="3" name="Rectangle 2"/>
          <p:cNvSpPr/>
          <p:nvPr/>
        </p:nvSpPr>
        <p:spPr>
          <a:xfrm rot="21336760" flipH="1">
            <a:off x="6851233" y="579245"/>
            <a:ext cx="45719" cy="1354217"/>
          </a:xfrm>
          <a:prstGeom prst="rect">
            <a:avLst/>
          </a:prstGeom>
        </p:spPr>
        <p:txBody>
          <a:bodyPr wrap="square">
            <a:spAutoFit/>
          </a:bodyPr>
          <a:lstStyle/>
          <a:p>
            <a:r>
              <a:rPr lang="en-US" sz="3200" dirty="0"/>
              <a:t/>
            </a:r>
            <a:br>
              <a:rPr lang="en-US" sz="3200" dirty="0"/>
            </a:br>
            <a:r>
              <a:rPr lang="en-US" sz="3200" i="1" dirty="0"/>
              <a:t/>
            </a:r>
            <a:br>
              <a:rPr lang="en-US" sz="3200" i="1" dirty="0"/>
            </a:b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1257" y="223044"/>
            <a:ext cx="356436" cy="356436"/>
          </a:xfrm>
          <a:prstGeom prst="rect">
            <a:avLst/>
          </a:prstGeom>
        </p:spPr>
      </p:pic>
    </p:spTree>
    <p:extLst>
      <p:ext uri="{BB962C8B-B14F-4D97-AF65-F5344CB8AC3E}">
        <p14:creationId xmlns:p14="http://schemas.microsoft.com/office/powerpoint/2010/main" val="21305625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103128"/>
            <a:ext cx="7053542" cy="522514"/>
          </a:xfrm>
        </p:spPr>
        <p:txBody>
          <a:bodyPr/>
          <a:lstStyle/>
          <a:p>
            <a:r>
              <a:rPr lang="en-IN" sz="2000" b="1" u="sng" dirty="0" smtClean="0"/>
              <a:t>Data cleaning and </a:t>
            </a:r>
            <a:r>
              <a:rPr lang="en-IN" sz="2000" b="1" u="sng" dirty="0" err="1" smtClean="0"/>
              <a:t>Manupulation</a:t>
            </a:r>
            <a:r>
              <a:rPr lang="en-IN" sz="2000" b="1" u="sng" dirty="0" smtClean="0"/>
              <a:t> </a:t>
            </a:r>
            <a:r>
              <a:rPr lang="en-IN" sz="2000" b="1" dirty="0" smtClean="0"/>
              <a:t>:-</a:t>
            </a:r>
            <a:endParaRPr lang="en-IN" sz="2000" b="1" u="sng"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436" y="529486"/>
            <a:ext cx="3546217" cy="311331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061" y="3677557"/>
            <a:ext cx="3108960" cy="1465943"/>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b="10566"/>
          <a:stretch/>
        </p:blipFill>
        <p:spPr>
          <a:xfrm>
            <a:off x="4080106" y="813461"/>
            <a:ext cx="3749040" cy="171994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5307" y="2948482"/>
            <a:ext cx="3302907" cy="170688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2716" y="227418"/>
            <a:ext cx="356436" cy="356436"/>
          </a:xfrm>
          <a:prstGeom prst="rect">
            <a:avLst/>
          </a:prstGeom>
        </p:spPr>
      </p:pic>
    </p:spTree>
    <p:extLst>
      <p:ext uri="{BB962C8B-B14F-4D97-AF65-F5344CB8AC3E}">
        <p14:creationId xmlns:p14="http://schemas.microsoft.com/office/powerpoint/2010/main" val="1391108484"/>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9538"/>
            <a:ext cx="7053542" cy="611148"/>
          </a:xfrm>
        </p:spPr>
        <p:txBody>
          <a:bodyPr/>
          <a:lstStyle/>
          <a:p>
            <a:r>
              <a:rPr lang="en-IN" b="1" dirty="0"/>
              <a:t>correlation matrix</a:t>
            </a:r>
            <a:r>
              <a:rPr lang="en-IN" dirty="0"/>
              <a:t/>
            </a:r>
            <a:br>
              <a:rPr lang="en-IN" dirty="0"/>
            </a:br>
            <a:endParaRPr lang="en-IN" dirty="0"/>
          </a:p>
        </p:txBody>
      </p:sp>
      <p:pic>
        <p:nvPicPr>
          <p:cNvPr id="5" name="Content Placeholder 4"/>
          <p:cNvPicPr>
            <a:picLocks noGrp="1" noChangeAspect="1"/>
          </p:cNvPicPr>
          <p:nvPr>
            <p:ph sz="half" idx="1"/>
          </p:nvPr>
        </p:nvPicPr>
        <p:blipFill>
          <a:blip r:embed="rId2"/>
          <a:stretch>
            <a:fillRect/>
          </a:stretch>
        </p:blipFill>
        <p:spPr>
          <a:xfrm>
            <a:off x="312058" y="1146629"/>
            <a:ext cx="3812268" cy="3751941"/>
          </a:xfrm>
          <a:prstGeom prst="rect">
            <a:avLst/>
          </a:prstGeom>
        </p:spPr>
      </p:pic>
      <p:sp>
        <p:nvSpPr>
          <p:cNvPr id="4" name="Content Placeholder 3"/>
          <p:cNvSpPr>
            <a:spLocks noGrp="1"/>
          </p:cNvSpPr>
          <p:nvPr>
            <p:ph sz="half" idx="2"/>
          </p:nvPr>
        </p:nvSpPr>
        <p:spPr>
          <a:xfrm>
            <a:off x="4240870" y="420914"/>
            <a:ext cx="3800044" cy="4722586"/>
          </a:xfrm>
        </p:spPr>
        <p:txBody>
          <a:bodyPr/>
          <a:lstStyle/>
          <a:p>
            <a:r>
              <a:rPr lang="en-US" dirty="0"/>
              <a:t>1) Total stay length and lead time have slight correlation. This may means that for longer hotel stays people generally plan little before the </a:t>
            </a:r>
            <a:r>
              <a:rPr lang="en-US" dirty="0" err="1"/>
              <a:t>the</a:t>
            </a:r>
            <a:r>
              <a:rPr lang="en-US" dirty="0"/>
              <a:t> actual arrival.</a:t>
            </a:r>
          </a:p>
          <a:p>
            <a:r>
              <a:rPr lang="en-US" dirty="0"/>
              <a:t>2) </a:t>
            </a:r>
            <a:r>
              <a:rPr lang="en-US" dirty="0" err="1"/>
              <a:t>adr</a:t>
            </a:r>
            <a:r>
              <a:rPr lang="en-US" dirty="0"/>
              <a:t> is slightly correlated with </a:t>
            </a:r>
            <a:r>
              <a:rPr lang="en-US" dirty="0" err="1"/>
              <a:t>total_people</a:t>
            </a:r>
            <a:r>
              <a:rPr lang="en-US" dirty="0"/>
              <a:t>, which makes sense as more no. of people means more revenue, therefore more </a:t>
            </a:r>
            <a:r>
              <a:rPr lang="en-US" dirty="0" err="1"/>
              <a:t>adr</a:t>
            </a:r>
            <a:r>
              <a:rPr lang="en-US" dirty="0"/>
              <a:t>.</a:t>
            </a:r>
          </a:p>
          <a:p>
            <a:r>
              <a:rPr lang="en-US" dirty="0"/>
              <a:t>Lets see does length of stay affects the </a:t>
            </a:r>
            <a:r>
              <a:rPr lang="en-US" dirty="0" err="1"/>
              <a:t>adr</a:t>
            </a:r>
            <a:r>
              <a:rPr lang="en-US" dirty="0"/>
              <a:t>.</a:t>
            </a:r>
          </a:p>
          <a:p>
            <a:r>
              <a:rPr lang="en-IN" b="1" u="sng" dirty="0" smtClean="0">
                <a:solidFill>
                  <a:schemeClr val="accent2">
                    <a:lumMod val="60000"/>
                    <a:lumOff val="40000"/>
                  </a:schemeClr>
                </a:solidFill>
              </a:rPr>
              <a:t>Conclusion</a:t>
            </a:r>
            <a:r>
              <a:rPr lang="en-IN" b="1" dirty="0" smtClean="0">
                <a:solidFill>
                  <a:schemeClr val="accent2">
                    <a:lumMod val="60000"/>
                    <a:lumOff val="40000"/>
                  </a:schemeClr>
                </a:solidFill>
              </a:rPr>
              <a:t>:-</a:t>
            </a:r>
          </a:p>
          <a:p>
            <a:pPr marL="0" indent="0">
              <a:buNone/>
            </a:pPr>
            <a:r>
              <a:rPr lang="en-IN" b="1" dirty="0">
                <a:solidFill>
                  <a:schemeClr val="accent2">
                    <a:lumMod val="60000"/>
                    <a:lumOff val="40000"/>
                  </a:schemeClr>
                </a:solidFill>
              </a:rPr>
              <a:t> </a:t>
            </a:r>
            <a:r>
              <a:rPr lang="en-IN" b="1" dirty="0" smtClean="0">
                <a:solidFill>
                  <a:schemeClr val="accent2">
                    <a:lumMod val="60000"/>
                    <a:lumOff val="40000"/>
                  </a:schemeClr>
                </a:solidFill>
              </a:rPr>
              <a:t>* Lead-time and total stay is positively correlated means more is the stay of  customer more will be the lead time.</a:t>
            </a:r>
          </a:p>
          <a:p>
            <a:pPr marL="0" indent="0">
              <a:buNone/>
            </a:pPr>
            <a:r>
              <a:rPr lang="en-IN" b="1" dirty="0" smtClean="0">
                <a:solidFill>
                  <a:schemeClr val="accent2">
                    <a:lumMod val="60000"/>
                    <a:lumOff val="40000"/>
                  </a:schemeClr>
                </a:solidFill>
              </a:rPr>
              <a:t>* ADR(average  daily rate) and total people are highly correlated. That means more the people more will be the </a:t>
            </a:r>
            <a:r>
              <a:rPr lang="en-IN" b="1" dirty="0" err="1" smtClean="0">
                <a:solidFill>
                  <a:schemeClr val="accent2">
                    <a:lumMod val="60000"/>
                    <a:lumOff val="40000"/>
                  </a:schemeClr>
                </a:solidFill>
              </a:rPr>
              <a:t>adr</a:t>
            </a:r>
            <a:r>
              <a:rPr lang="en-IN" b="1" dirty="0" smtClean="0">
                <a:solidFill>
                  <a:schemeClr val="accent2">
                    <a:lumMod val="60000"/>
                    <a:lumOff val="40000"/>
                  </a:schemeClr>
                </a:solidFill>
              </a:rPr>
              <a:t>. High </a:t>
            </a:r>
            <a:r>
              <a:rPr lang="en-IN" b="1" dirty="0" err="1" smtClean="0">
                <a:solidFill>
                  <a:schemeClr val="accent2">
                    <a:lumMod val="60000"/>
                    <a:lumOff val="40000"/>
                  </a:schemeClr>
                </a:solidFill>
              </a:rPr>
              <a:t>adr</a:t>
            </a:r>
            <a:r>
              <a:rPr lang="en-IN" b="1" dirty="0" smtClean="0">
                <a:solidFill>
                  <a:schemeClr val="accent2">
                    <a:lumMod val="60000"/>
                    <a:lumOff val="40000"/>
                  </a:schemeClr>
                </a:solidFill>
              </a:rPr>
              <a:t> means high revenue.</a:t>
            </a:r>
            <a:endParaRPr lang="en-IN" b="1" dirty="0">
              <a:solidFill>
                <a:schemeClr val="accent2">
                  <a:lumMod val="60000"/>
                  <a:lumOff val="40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3341" y="242696"/>
            <a:ext cx="356436" cy="356436"/>
          </a:xfrm>
          <a:prstGeom prst="rect">
            <a:avLst/>
          </a:prstGeom>
        </p:spPr>
      </p:pic>
    </p:spTree>
    <p:extLst>
      <p:ext uri="{BB962C8B-B14F-4D97-AF65-F5344CB8AC3E}">
        <p14:creationId xmlns:p14="http://schemas.microsoft.com/office/powerpoint/2010/main" val="3416658992"/>
      </p:ext>
    </p:extLst>
  </p:cSld>
  <p:clrMapOvr>
    <a:masterClrMapping/>
  </p:clrMapOvr>
  <p:transition spd="slow">
    <p:cove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3071</TotalTime>
  <Words>796</Words>
  <Application>Microsoft Office PowerPoint</Application>
  <PresentationFormat>On-screen Show (16:9)</PresentationFormat>
  <Paragraphs>84</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Wingdings 3</vt:lpstr>
      <vt:lpstr>Montserrat</vt:lpstr>
      <vt:lpstr>Century Gothic</vt:lpstr>
      <vt:lpstr>Wingdings</vt:lpstr>
      <vt:lpstr>Arial</vt:lpstr>
      <vt:lpstr>Ion</vt:lpstr>
      <vt:lpstr>          Capstone Project-I EDA on Hotel Booking Analysis by  Ashveen Kumar Verma (Self)   </vt:lpstr>
      <vt:lpstr>ASHVEEN KUMAR VERMA</vt:lpstr>
      <vt:lpstr>Problem Statement</vt:lpstr>
      <vt:lpstr>Work Flow:-</vt:lpstr>
      <vt:lpstr> After collecting data it’s important to understand your data . So we had Hotel Booking analysis data which had 119390 rows and 32 columns. So lets understand this 32 columns.</vt:lpstr>
      <vt:lpstr> adults :  Number of adults children : Number of children babies : Number of babies meal : Type of meal booked. Categories are presented in standard hospitality             meal packages: country : Country of origin market_segment : Market segment designation. In categories, the term “TA”                                  means “Travel Agents” and “TO” means “Tour Operators” distribution_channel : Booking distribution channel. The term “TA” means “Travel                                      Agents” and “TO” means “Tour Operators” is_repeated_guest : Value indicating if the booking name was from a repeated                                     guest (1) or not (0) previous_cancellations : Number of previous bookings that were cancelled by                                             the customer prior to the current booking. </vt:lpstr>
      <vt:lpstr>booking_changes : Number of changes/amendments made to the booking from the                                    moment the booking was entered on the PMS until the moment                                     of check-in or cancellation deposit_type : Indication on if the customer made a deposit to guarantee the                             booking. agent : ID of the travel agency that made the booking company : ID of the company/entity that made the booking or responsible for paying                     the booking. days_in_waiting_list : Number of days the booking was in the waiting list before it was                                      confirmed to the customer customer_type : Type of booking, assuming one of four categories adr : Average Daily Rate as defined by dividing the sum of all lodging transactions by          the total number of staying nights required_car_parking_spaces : Number of car parking spaces required by the                                                         customer previous_bookings_not_canceled : Number of previous bookings not cancelled by                                                                the customer prior to the current booking reserved_room_type : Code of room type reserved. Code is presented instead of                                         designation for anonymity reasons. assigned_room_type : Code for the type of room assigned to the booking. required_car_parking_spaces : Number of car parking spaces required by the customer total_of_special_requests : Number of special requests made by the customer    </vt:lpstr>
      <vt:lpstr>Data cleaning and Manupulation :-</vt:lpstr>
      <vt:lpstr>correlation matrix </vt:lpstr>
      <vt:lpstr>Exploratory Data Analysis(EDA)</vt:lpstr>
      <vt:lpstr>Exploratory Data Analysis(EDA)</vt:lpstr>
      <vt:lpstr>Exploratory Data Analysis(EDA)</vt:lpstr>
      <vt:lpstr>Exploratory Data Analysis(EDA)</vt:lpstr>
      <vt:lpstr>Exploratory Data Analysis(EDA)</vt:lpstr>
      <vt:lpstr>Exploratory Data Analysis(EDA)</vt:lpstr>
      <vt:lpstr>Exploratory Data Analysis(EDA)</vt:lpstr>
      <vt:lpstr>Exploratory Data Analysis(EDA)</vt:lpstr>
      <vt:lpstr>Exploratory Data Analysis(EDA)</vt:lpstr>
      <vt:lpstr>Exploratory Data Analysis(EDA)</vt:lpstr>
      <vt:lpstr>Exploratory Data Analysis(EDA)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EDA on Hotel Booking Analysis by  Ashveen Kumar Verma (self)</dc:title>
  <dc:creator>Ashveen</dc:creator>
  <cp:lastModifiedBy>Taniya Verma</cp:lastModifiedBy>
  <cp:revision>41</cp:revision>
  <dcterms:modified xsi:type="dcterms:W3CDTF">2022-07-31T16:23:17Z</dcterms:modified>
</cp:coreProperties>
</file>